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80" r:id="rId5"/>
    <p:sldId id="268" r:id="rId6"/>
    <p:sldId id="281" r:id="rId7"/>
    <p:sldId id="265" r:id="rId8"/>
    <p:sldId id="282" r:id="rId9"/>
    <p:sldId id="260" r:id="rId10"/>
    <p:sldId id="261" r:id="rId11"/>
    <p:sldId id="283" r:id="rId12"/>
    <p:sldId id="269" r:id="rId13"/>
    <p:sldId id="270" r:id="rId14"/>
    <p:sldId id="271" r:id="rId15"/>
    <p:sldId id="272" r:id="rId16"/>
    <p:sldId id="273" r:id="rId17"/>
    <p:sldId id="274" r:id="rId18"/>
    <p:sldId id="264" r:id="rId19"/>
    <p:sldId id="284" r:id="rId20"/>
    <p:sldId id="285" r:id="rId21"/>
    <p:sldId id="286" r:id="rId22"/>
    <p:sldId id="287" r:id="rId23"/>
    <p:sldId id="263" r:id="rId24"/>
    <p:sldId id="288"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7" autoAdjust="0"/>
    <p:restoredTop sz="65338" autoAdjust="0"/>
  </p:normalViewPr>
  <p:slideViewPr>
    <p:cSldViewPr snapToGrid="0">
      <p:cViewPr varScale="1">
        <p:scale>
          <a:sx n="54" d="100"/>
          <a:sy n="54" d="100"/>
        </p:scale>
        <p:origin x="114"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94F75C-5116-41B7-B026-0DB1A9D6F2F2}" type="datetimeFigureOut">
              <a:rPr kumimoji="1" lang="ja-JP" altLang="en-US" smtClean="0"/>
              <a:t>2025/3/5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BAB2D0-5BE0-471B-9E32-F460B7FA68F0}" type="slidenum">
              <a:rPr kumimoji="1" lang="ja-JP" altLang="en-US" smtClean="0"/>
              <a:t>‹#›</a:t>
            </a:fld>
            <a:endParaRPr kumimoji="1" lang="ja-JP" altLang="en-US"/>
          </a:p>
        </p:txBody>
      </p:sp>
    </p:spTree>
    <p:extLst>
      <p:ext uri="{BB962C8B-B14F-4D97-AF65-F5344CB8AC3E}">
        <p14:creationId xmlns:p14="http://schemas.microsoft.com/office/powerpoint/2010/main" val="10248572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Lesson 2</a:t>
            </a:r>
            <a:endParaRPr kumimoji="1" lang="ja-JP"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Protecting the Oceans which Protect Us All</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Lesson total duration: 150 minutes (three 50 minute class periods)</a:t>
            </a:r>
            <a:endParaRPr kumimoji="1" lang="ja-JP" altLang="ja-JP" sz="1200" kern="1200" smtClean="0">
              <a:solidFill>
                <a:schemeClr val="tx1"/>
              </a:solidFill>
              <a:effectLst/>
              <a:latin typeface="+mn-lt"/>
              <a:ea typeface="+mn-ea"/>
              <a:cs typeface="+mn-cs"/>
            </a:endParaRPr>
          </a:p>
          <a:p>
            <a:endParaRPr kumimoji="1" lang="ja-JP" altLang="en-US"/>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a:t>
            </a:fld>
            <a:endParaRPr kumimoji="1" lang="ja-JP" altLang="en-US"/>
          </a:p>
        </p:txBody>
      </p:sp>
    </p:spTree>
    <p:extLst>
      <p:ext uri="{BB962C8B-B14F-4D97-AF65-F5344CB8AC3E}">
        <p14:creationId xmlns:p14="http://schemas.microsoft.com/office/powerpoint/2010/main" val="4204224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2"/>
            </a:pPr>
            <a:r>
              <a:rPr kumimoji="1" lang="en-US" altLang="ja-JP" b="0" i="0" baseline="0" dirty="0" smtClean="0"/>
              <a:t>In </a:t>
            </a:r>
            <a:r>
              <a:rPr kumimoji="1" lang="en-US" altLang="ja-JP" b="0" i="0" baseline="0" dirty="0" smtClean="0"/>
              <a:t>their groups, students should discuss what problem </a:t>
            </a:r>
            <a:r>
              <a:rPr kumimoji="1" lang="en-US" altLang="ja-JP" b="0" i="0" baseline="0" dirty="0" err="1" smtClean="0"/>
              <a:t>Boyan</a:t>
            </a:r>
            <a:r>
              <a:rPr kumimoji="1" lang="en-US" altLang="ja-JP" b="0" i="0" baseline="0" dirty="0" smtClean="0"/>
              <a:t> Slat’s campaign, The Ocean Clean Up, targets.</a:t>
            </a:r>
          </a:p>
          <a:p>
            <a:pPr marL="228600" indent="-228600">
              <a:buFont typeface="+mj-lt"/>
              <a:buAutoNum type="arabicPeriod" startAt="2"/>
            </a:pPr>
            <a:r>
              <a:rPr kumimoji="1" lang="en-US" altLang="ja-JP" b="0" i="0" baseline="0" dirty="0" smtClean="0"/>
              <a:t>Students should then each give a participation interest score of 1-10 to </a:t>
            </a:r>
            <a:r>
              <a:rPr kumimoji="1" lang="en-US" altLang="ja-JP" b="0" i="1" baseline="0" dirty="0" smtClean="0"/>
              <a:t>The Ocean Clean Up</a:t>
            </a:r>
            <a:r>
              <a:rPr kumimoji="1" lang="en-US" altLang="ja-JP" b="0" i="0" baseline="0" dirty="0" smtClean="0"/>
              <a:t>. The higher the score, the greater the interest students have in participating in the campaign.</a:t>
            </a:r>
          </a:p>
          <a:p>
            <a:pPr marL="228600" indent="-228600">
              <a:buFont typeface="+mj-lt"/>
              <a:buAutoNum type="arabicPeriod" startAt="2"/>
            </a:pPr>
            <a:r>
              <a:rPr kumimoji="1" lang="en-US" altLang="ja-JP" b="0" i="0" baseline="0" dirty="0" smtClean="0"/>
              <a:t>Students should give the average Participation Interest Score for the whole group.</a:t>
            </a:r>
          </a:p>
          <a:p>
            <a:pPr marL="228600" indent="-228600">
              <a:buFont typeface="+mj-lt"/>
              <a:buAutoNum type="arabicPeriod" startAt="2"/>
            </a:pPr>
            <a:r>
              <a:rPr kumimoji="1" lang="en-US" altLang="ja-JP" b="0" i="0" baseline="0" dirty="0" smtClean="0"/>
              <a:t>If the score is low, the group should come up with at least 1 reason why their group members are not interested in participating in the campaign.</a:t>
            </a:r>
          </a:p>
          <a:p>
            <a:pPr marL="228600" indent="-228600">
              <a:buFont typeface="+mj-lt"/>
              <a:buAutoNum type="arabicPeriod" startAt="2"/>
            </a:pPr>
            <a:r>
              <a:rPr kumimoji="1" lang="en-US" altLang="ja-JP" b="0" i="0" baseline="0" dirty="0" smtClean="0"/>
              <a:t>If the score is high, the group should come up with at least 1 reason for why their group members are interested in participating in the campaign.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1" lang="en-US" altLang="ja-JP" b="0" i="0" baseline="0" dirty="0" smtClean="0"/>
              <a:t>This process should be completed for the next 3 slides in the PPT presentation: Betty </a:t>
            </a:r>
            <a:r>
              <a:rPr kumimoji="1" lang="en-US" altLang="ja-JP" b="0" i="0" baseline="0" dirty="0" err="1" smtClean="0"/>
              <a:t>Osei</a:t>
            </a:r>
            <a:r>
              <a:rPr kumimoji="1" lang="en-US" altLang="ja-JP" b="0" i="0" baseline="0" dirty="0" smtClean="0"/>
              <a:t> </a:t>
            </a:r>
            <a:r>
              <a:rPr kumimoji="1" lang="en-US" altLang="ja-JP" b="0" i="0" baseline="0" dirty="0" err="1" smtClean="0"/>
              <a:t>Bonsu</a:t>
            </a:r>
            <a:r>
              <a:rPr kumimoji="1" lang="en-US" altLang="ja-JP" b="0" i="0" baseline="0" dirty="0" smtClean="0"/>
              <a:t>, </a:t>
            </a:r>
            <a:r>
              <a:rPr kumimoji="1" lang="en-US" altLang="ja-JP" b="0" i="0" baseline="0" dirty="0" err="1" smtClean="0"/>
              <a:t>Faine</a:t>
            </a:r>
            <a:r>
              <a:rPr kumimoji="1" lang="en-US" altLang="ja-JP" b="0" i="0" baseline="0" dirty="0" smtClean="0"/>
              <a:t> Perak </a:t>
            </a:r>
            <a:r>
              <a:rPr kumimoji="1" lang="en-US" altLang="ja-JP" b="0" i="0" baseline="0" dirty="0" err="1" smtClean="0"/>
              <a:t>Loubser</a:t>
            </a:r>
            <a:r>
              <a:rPr kumimoji="1" lang="en-US" altLang="ja-JP" b="0" i="0" baseline="0" dirty="0" smtClean="0"/>
              <a:t>, and </a:t>
            </a:r>
            <a:r>
              <a:rPr lang="en-US" altLang="ja-JP" sz="1200" dirty="0" err="1" smtClean="0">
                <a:latin typeface="Calibri" panose="020F0502020204030204" pitchFamily="34" charset="0"/>
                <a:ea typeface="游明朝" panose="02020400000000000000" pitchFamily="18" charset="-128"/>
              </a:rPr>
              <a:t>Melati</a:t>
            </a:r>
            <a:r>
              <a:rPr lang="en-US" altLang="ja-JP" sz="1200" dirty="0" smtClean="0">
                <a:latin typeface="Calibri" panose="020F0502020204030204" pitchFamily="34" charset="0"/>
                <a:ea typeface="游明朝" panose="02020400000000000000" pitchFamily="18" charset="-128"/>
              </a:rPr>
              <a:t> </a:t>
            </a:r>
            <a:r>
              <a:rPr lang="en-US" altLang="ja-JP" sz="1200" dirty="0" err="1" smtClean="0">
                <a:latin typeface="Calibri" panose="020F0502020204030204" pitchFamily="34" charset="0"/>
                <a:ea typeface="游明朝" panose="02020400000000000000" pitchFamily="18" charset="-128"/>
              </a:rPr>
              <a:t>Wijsen</a:t>
            </a:r>
            <a:endParaRPr lang="ja-JP" altLang="en-US" sz="1200" dirty="0" smtClean="0"/>
          </a:p>
          <a:p>
            <a:endParaRPr kumimoji="1" lang="en-US" altLang="ja-JP" b="0" i="0" baseline="0" dirty="0" smtClean="0"/>
          </a:p>
          <a:p>
            <a:endParaRPr kumimoji="1" lang="ja-JP" altLang="en-US" b="0" i="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10</a:t>
            </a:fld>
            <a:endParaRPr kumimoji="1" lang="ja-JP" altLang="en-US"/>
          </a:p>
        </p:txBody>
      </p:sp>
    </p:spTree>
    <p:extLst>
      <p:ext uri="{BB962C8B-B14F-4D97-AF65-F5344CB8AC3E}">
        <p14:creationId xmlns:p14="http://schemas.microsoft.com/office/powerpoint/2010/main" val="2471091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&lt;repeat process from slide 10&gt;</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11</a:t>
            </a:fld>
            <a:endParaRPr kumimoji="1" lang="ja-JP" altLang="en-US"/>
          </a:p>
        </p:txBody>
      </p:sp>
    </p:spTree>
    <p:extLst>
      <p:ext uri="{BB962C8B-B14F-4D97-AF65-F5344CB8AC3E}">
        <p14:creationId xmlns:p14="http://schemas.microsoft.com/office/powerpoint/2010/main" val="3349003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&lt;repeat process from slide 10&gt;</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12</a:t>
            </a:fld>
            <a:endParaRPr kumimoji="1" lang="ja-JP" altLang="en-US"/>
          </a:p>
        </p:txBody>
      </p:sp>
    </p:spTree>
    <p:extLst>
      <p:ext uri="{BB962C8B-B14F-4D97-AF65-F5344CB8AC3E}">
        <p14:creationId xmlns:p14="http://schemas.microsoft.com/office/powerpoint/2010/main" val="492410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&lt;Have students read p.4 for the article and</a:t>
            </a:r>
            <a:r>
              <a:rPr kumimoji="1" lang="en-US" altLang="ja-JP" baseline="0" dirty="0" smtClean="0"/>
              <a:t> then </a:t>
            </a:r>
            <a:r>
              <a:rPr kumimoji="1" lang="en-US" altLang="ja-JP" dirty="0" smtClean="0"/>
              <a:t>repeat process from slide 10&gt;</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13</a:t>
            </a:fld>
            <a:endParaRPr kumimoji="1" lang="ja-JP" altLang="en-US"/>
          </a:p>
        </p:txBody>
      </p:sp>
    </p:spTree>
    <p:extLst>
      <p:ext uri="{BB962C8B-B14F-4D97-AF65-F5344CB8AC3E}">
        <p14:creationId xmlns:p14="http://schemas.microsoft.com/office/powerpoint/2010/main" val="3785476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8"/>
            </a:pPr>
            <a:r>
              <a:rPr kumimoji="1" lang="en-US" altLang="ja-JP" dirty="0" smtClean="0"/>
              <a:t>Groups announce activist/organization</a:t>
            </a:r>
            <a:r>
              <a:rPr kumimoji="1" lang="en-US" altLang="ja-JP" baseline="0" dirty="0" smtClean="0"/>
              <a:t> which received the highest average Participation Interest Score from their group and the reasons why group members are interested in becoming involved in the campaign.</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14</a:t>
            </a:fld>
            <a:endParaRPr kumimoji="1" lang="ja-JP" altLang="en-US"/>
          </a:p>
        </p:txBody>
      </p:sp>
    </p:spTree>
    <p:extLst>
      <p:ext uri="{BB962C8B-B14F-4D97-AF65-F5344CB8AC3E}">
        <p14:creationId xmlns:p14="http://schemas.microsoft.com/office/powerpoint/2010/main" val="1057809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7, What </a:t>
            </a:r>
            <a:r>
              <a:rPr kumimoji="1" lang="en-US" altLang="ja-JP" b="1" dirty="0" smtClean="0"/>
              <a:t>Makes a Good Campaign: starting to explore the difference between</a:t>
            </a:r>
            <a:r>
              <a:rPr kumimoji="1" lang="en-US" altLang="ja-JP" b="1" baseline="0" dirty="0" smtClean="0"/>
              <a:t> actions and </a:t>
            </a:r>
            <a:r>
              <a:rPr kumimoji="1" lang="en-US" altLang="ja-JP" b="1" baseline="0" dirty="0" smtClean="0"/>
              <a:t>campaigns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~40 minutes</a:t>
            </a:r>
            <a:endParaRPr kumimoji="1" lang="ja-JP" altLang="ja-JP" sz="1200" kern="1200" dirty="0" smtClean="0">
              <a:solidFill>
                <a:schemeClr val="tx1"/>
              </a:solidFill>
              <a:effectLst/>
              <a:latin typeface="+mn-lt"/>
              <a:ea typeface="+mn-ea"/>
              <a:cs typeface="+mn-cs"/>
            </a:endParaRPr>
          </a:p>
          <a:p>
            <a:endParaRPr kumimoji="1" lang="en-US" altLang="ja-JP" b="1" baseline="0" dirty="0" smtClean="0"/>
          </a:p>
          <a:p>
            <a:pPr marL="228600" indent="-228600">
              <a:buFont typeface="+mj-lt"/>
              <a:buAutoNum type="arabicPeriod"/>
            </a:pPr>
            <a:r>
              <a:rPr kumimoji="1" lang="en-US" altLang="ja-JP" baseline="0" dirty="0" smtClean="0"/>
              <a:t>Explain to students that today’s lesson was focused on environmental and social campaigns. Each of the four activists discussed in today’s lesson are working on a campaigns to help protect the marine environment. </a:t>
            </a:r>
          </a:p>
          <a:p>
            <a:pPr marL="228600" indent="-228600">
              <a:buFont typeface="+mj-lt"/>
              <a:buAutoNum type="arabicPeriod"/>
            </a:pPr>
            <a:r>
              <a:rPr kumimoji="1" lang="en-US" altLang="ja-JP" baseline="0" dirty="0" smtClean="0"/>
              <a:t>Go over the 4 important parts of all environmental campaigns.</a:t>
            </a:r>
          </a:p>
          <a:p>
            <a:pPr marL="228600" indent="-228600">
              <a:buFont typeface="+mj-lt"/>
              <a:buAutoNum type="arabicPeriod"/>
            </a:pPr>
            <a:r>
              <a:rPr kumimoji="1" lang="en-US" altLang="ja-JP" baseline="0" dirty="0" smtClean="0"/>
              <a:t>Ask students for one more important thing that all activists and campaigners must have. Something that starts the who process. Reveal the word “PASSION”</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15</a:t>
            </a:fld>
            <a:endParaRPr kumimoji="1" lang="ja-JP" altLang="en-US"/>
          </a:p>
        </p:txBody>
      </p:sp>
    </p:spTree>
    <p:extLst>
      <p:ext uri="{BB962C8B-B14F-4D97-AF65-F5344CB8AC3E}">
        <p14:creationId xmlns:p14="http://schemas.microsoft.com/office/powerpoint/2010/main" val="616475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4"/>
            </a:pPr>
            <a:r>
              <a:rPr kumimoji="1" lang="en-US" altLang="ja-JP" dirty="0" smtClean="0"/>
              <a:t>Ask students to give</a:t>
            </a:r>
            <a:r>
              <a:rPr kumimoji="1" lang="en-US" altLang="ja-JP" baseline="0" dirty="0" smtClean="0"/>
              <a:t> some examples of ways that the four activists and their campaigns raise people’s awareness about the environment. Students can write the ideas on the white board themselves or the teacher can write them as the students say them.</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16</a:t>
            </a:fld>
            <a:endParaRPr kumimoji="1" lang="ja-JP" altLang="en-US"/>
          </a:p>
        </p:txBody>
      </p:sp>
    </p:spTree>
    <p:extLst>
      <p:ext uri="{BB962C8B-B14F-4D97-AF65-F5344CB8AC3E}">
        <p14:creationId xmlns:p14="http://schemas.microsoft.com/office/powerpoint/2010/main" val="2064204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5"/>
            </a:pPr>
            <a:r>
              <a:rPr kumimoji="1" lang="en-US" altLang="ja-JP" dirty="0" smtClean="0"/>
              <a:t>Ask students to give</a:t>
            </a:r>
            <a:r>
              <a:rPr kumimoji="1" lang="en-US" altLang="ja-JP" baseline="0" dirty="0" smtClean="0"/>
              <a:t> some examples of actions that the four activists and their campaigns suggest people can do to protect the environment. Students can write the ideas on the white board themselves or the teacher can write them as the students say them.</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17</a:t>
            </a:fld>
            <a:endParaRPr kumimoji="1" lang="ja-JP" altLang="en-US"/>
          </a:p>
        </p:txBody>
      </p:sp>
    </p:spTree>
    <p:extLst>
      <p:ext uri="{BB962C8B-B14F-4D97-AF65-F5344CB8AC3E}">
        <p14:creationId xmlns:p14="http://schemas.microsoft.com/office/powerpoint/2010/main" val="444133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6"/>
            </a:pPr>
            <a:r>
              <a:rPr kumimoji="1" lang="en-US" altLang="ja-JP" dirty="0" smtClean="0"/>
              <a:t>Ask students to give</a:t>
            </a:r>
            <a:r>
              <a:rPr kumimoji="1" lang="en-US" altLang="ja-JP" baseline="0" dirty="0" smtClean="0"/>
              <a:t> some examples of events or other ways that the four activists and their campaigns help people to connect to each other to keep their motivation high for protecting the environment. Students can write the ideas on the white board themselves or the teacher can write them as the students say them.</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18</a:t>
            </a:fld>
            <a:endParaRPr kumimoji="1" lang="ja-JP" altLang="en-US"/>
          </a:p>
        </p:txBody>
      </p:sp>
    </p:spTree>
    <p:extLst>
      <p:ext uri="{BB962C8B-B14F-4D97-AF65-F5344CB8AC3E}">
        <p14:creationId xmlns:p14="http://schemas.microsoft.com/office/powerpoint/2010/main" val="2325109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7"/>
            </a:pPr>
            <a:r>
              <a:rPr kumimoji="1" lang="en-US" altLang="ja-JP" dirty="0" smtClean="0"/>
              <a:t>Ask students to give</a:t>
            </a:r>
            <a:r>
              <a:rPr kumimoji="1" lang="en-US" altLang="ja-JP" baseline="0" dirty="0" smtClean="0"/>
              <a:t> some examples of ways that the four activists and their campaigns evaluate if their campaigns are successful. Students can write the ideas on the white board themselves or the teacher can write them as the students say them.</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19</a:t>
            </a:fld>
            <a:endParaRPr kumimoji="1" lang="ja-JP" altLang="en-US"/>
          </a:p>
        </p:txBody>
      </p:sp>
    </p:spTree>
    <p:extLst>
      <p:ext uri="{BB962C8B-B14F-4D97-AF65-F5344CB8AC3E}">
        <p14:creationId xmlns:p14="http://schemas.microsoft.com/office/powerpoint/2010/main" val="3637522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b="1" dirty="0" smtClean="0"/>
              <a:t>Activity 1, What </a:t>
            </a:r>
            <a:r>
              <a:rPr kumimoji="1" lang="en-US" altLang="ja-JP" b="1" dirty="0" smtClean="0"/>
              <a:t>we value:</a:t>
            </a:r>
            <a:r>
              <a:rPr kumimoji="1" lang="en-US" altLang="ja-JP" b="1" baseline="0" dirty="0" smtClean="0"/>
              <a:t> Making </a:t>
            </a:r>
            <a:r>
              <a:rPr kumimoji="1" lang="en-US" altLang="ja-JP" b="1" baseline="0" dirty="0" smtClean="0"/>
              <a:t>Recommendations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200" kern="1200" dirty="0" smtClean="0">
                <a:solidFill>
                  <a:schemeClr val="tx1"/>
                </a:solidFill>
                <a:effectLst/>
                <a:latin typeface="+mn-lt"/>
                <a:ea typeface="+mn-ea"/>
                <a:cs typeface="+mn-cs"/>
              </a:rPr>
              <a:t>Duration: ~10 min</a:t>
            </a:r>
            <a:endParaRPr kumimoji="1" lang="ja-JP" altLang="ja-JP" sz="1200" kern="1200" dirty="0" smtClean="0">
              <a:solidFill>
                <a:schemeClr val="tx1"/>
              </a:solidFill>
              <a:effectLst/>
              <a:latin typeface="+mn-lt"/>
              <a:ea typeface="+mn-ea"/>
              <a:cs typeface="+mn-cs"/>
            </a:endParaRPr>
          </a:p>
          <a:p>
            <a:pPr marL="0" indent="0">
              <a:buFont typeface="Arial" panose="020B0604020202020204" pitchFamily="34" charset="0"/>
              <a:buNone/>
            </a:pPr>
            <a:endParaRPr kumimoji="1" lang="en-US" altLang="ja-JP" b="1" baseline="0" dirty="0" smtClean="0"/>
          </a:p>
          <a:p>
            <a:pPr marL="228600" indent="-228600">
              <a:buFont typeface="+mj-lt"/>
              <a:buAutoNum type="arabicPeriod"/>
            </a:pPr>
            <a:r>
              <a:rPr kumimoji="1" lang="en-US" altLang="ja-JP" dirty="0" smtClean="0"/>
              <a:t>Students should think of one small thing that they can recommend</a:t>
            </a:r>
            <a:r>
              <a:rPr kumimoji="1" lang="en-US" altLang="ja-JP" baseline="0" dirty="0" smtClean="0"/>
              <a:t> to a classmate. It can be an interesting manga, a clothing brand, or even a recipe. </a:t>
            </a:r>
          </a:p>
          <a:p>
            <a:pPr marL="228600" indent="-228600">
              <a:buFont typeface="+mj-lt"/>
              <a:buAutoNum type="arabicPeriod"/>
            </a:pPr>
            <a:r>
              <a:rPr kumimoji="1" lang="en-US" altLang="ja-JP" baseline="0" dirty="0" smtClean="0"/>
              <a:t>After students have thought of one thing they can recommend, they should talk with two other students and make their recommendations to each other.</a:t>
            </a:r>
          </a:p>
          <a:p>
            <a:pPr marL="228600" indent="-228600">
              <a:buFont typeface="+mj-lt"/>
              <a:buAutoNum type="arabicPeriod"/>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a:t>
            </a:fld>
            <a:endParaRPr kumimoji="1" lang="ja-JP" altLang="en-US"/>
          </a:p>
        </p:txBody>
      </p:sp>
    </p:spTree>
    <p:extLst>
      <p:ext uri="{BB962C8B-B14F-4D97-AF65-F5344CB8AC3E}">
        <p14:creationId xmlns:p14="http://schemas.microsoft.com/office/powerpoint/2010/main" val="1938444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8"/>
            </a:pPr>
            <a:r>
              <a:rPr kumimoji="1" lang="en-US" altLang="ja-JP" dirty="0" smtClean="0"/>
              <a:t>Ask</a:t>
            </a:r>
            <a:r>
              <a:rPr kumimoji="1" lang="en-US" altLang="ja-JP" baseline="0" dirty="0" smtClean="0"/>
              <a:t> students to think about examples that they said while learning about the 4 important part of campaigns. They should use the examples they game to try and come up with a few differences between an environmental action and an environmental campaign.</a:t>
            </a:r>
          </a:p>
          <a:p>
            <a:pPr marL="228600" indent="-228600">
              <a:buFont typeface="+mj-lt"/>
              <a:buAutoNum type="arabicPeriod" startAt="8"/>
            </a:pPr>
            <a:r>
              <a:rPr kumimoji="1" lang="en-US" altLang="ja-JP" baseline="0" dirty="0" smtClean="0"/>
              <a:t>Collect students examples of differences and write them on the board.</a:t>
            </a:r>
          </a:p>
          <a:p>
            <a:pPr marL="228600" indent="-228600">
              <a:buFont typeface="+mj-lt"/>
              <a:buAutoNum type="arabicPeriod" startAt="8"/>
            </a:pPr>
            <a:r>
              <a:rPr kumimoji="1" lang="en-US" altLang="ja-JP" baseline="0" dirty="0" smtClean="0"/>
              <a:t> If students have not included “Actions are when people or groups DO something” and “A campaign tries to change the behavior of individuals or groups” in their examples, reveal this on the PPT slide.</a:t>
            </a:r>
          </a:p>
          <a:p>
            <a:pPr marL="228600" indent="-228600">
              <a:buFont typeface="+mj-lt"/>
              <a:buAutoNum type="arabicPeriod" startAt="8"/>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20</a:t>
            </a:fld>
            <a:endParaRPr kumimoji="1" lang="ja-JP" altLang="en-US"/>
          </a:p>
        </p:txBody>
      </p:sp>
    </p:spTree>
    <p:extLst>
      <p:ext uri="{BB962C8B-B14F-4D97-AF65-F5344CB8AC3E}">
        <p14:creationId xmlns:p14="http://schemas.microsoft.com/office/powerpoint/2010/main" val="4064829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8,</a:t>
            </a:r>
            <a:r>
              <a:rPr kumimoji="1" lang="en-US" altLang="ja-JP" b="1" baseline="0" dirty="0" smtClean="0"/>
              <a:t> </a:t>
            </a:r>
            <a:r>
              <a:rPr kumimoji="1" lang="en-US" altLang="ja-JP" b="1" dirty="0" smtClean="0"/>
              <a:t>Lesson Review/Homework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~10 minutes</a:t>
            </a:r>
            <a:endParaRPr kumimoji="1" lang="ja-JP" altLang="ja-JP" sz="1200" kern="1200" dirty="0" smtClean="0">
              <a:solidFill>
                <a:schemeClr val="tx1"/>
              </a:solidFill>
              <a:effectLst/>
              <a:latin typeface="+mn-lt"/>
              <a:ea typeface="+mn-ea"/>
              <a:cs typeface="+mn-cs"/>
            </a:endParaRPr>
          </a:p>
          <a:p>
            <a:endParaRPr kumimoji="1" lang="en-US" altLang="ja-JP" dirty="0" smtClean="0"/>
          </a:p>
          <a:p>
            <a:r>
              <a:rPr kumimoji="1" lang="en-US" altLang="ja-JP" dirty="0" smtClean="0"/>
              <a:t>If </a:t>
            </a:r>
            <a:r>
              <a:rPr kumimoji="1" lang="en-US" altLang="ja-JP" dirty="0" smtClean="0"/>
              <a:t>possible, provide</a:t>
            </a:r>
            <a:r>
              <a:rPr kumimoji="1" lang="en-US" altLang="ja-JP" baseline="0" dirty="0" smtClean="0"/>
              <a:t> students with 10 minutes of class time to complete at least one of the questions from the review sheet. The homework requires a careful re-reading of the article and using information from the class lesson. Making sure students understand the homework is crucial for them to complete the homework and to be ready for the next lesson and be able to actively participate in the Model Environmental Summit.</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21</a:t>
            </a:fld>
            <a:endParaRPr kumimoji="1" lang="ja-JP" altLang="en-US"/>
          </a:p>
        </p:txBody>
      </p:sp>
    </p:spTree>
    <p:extLst>
      <p:ext uri="{BB962C8B-B14F-4D97-AF65-F5344CB8AC3E}">
        <p14:creationId xmlns:p14="http://schemas.microsoft.com/office/powerpoint/2010/main" val="1904305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3"/>
            </a:pPr>
            <a:r>
              <a:rPr kumimoji="1" lang="en-US" altLang="ja-JP" dirty="0" smtClean="0"/>
              <a:t>Ask students, based on the</a:t>
            </a:r>
            <a:r>
              <a:rPr kumimoji="1" lang="en-US" altLang="ja-JP" baseline="0" dirty="0" smtClean="0"/>
              <a:t> thing they recommended what they value. For example, if a student talks about a good movie, they can say they value entertainment or art. If they recommend a beautiful tourist spot, we can say that they value culture, or nature, or maybe beauty.</a:t>
            </a:r>
          </a:p>
          <a:p>
            <a:pPr marL="228600" indent="-228600">
              <a:buFont typeface="+mj-lt"/>
              <a:buAutoNum type="arabicPeriod" startAt="3"/>
            </a:pPr>
            <a:r>
              <a:rPr kumimoji="1" lang="en-US" altLang="ja-JP" baseline="0" dirty="0" smtClean="0"/>
              <a:t>Explain how the more we can help people connect the things that they value to our oceans, the more people will try to protect the ocean environment.</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3</a:t>
            </a:fld>
            <a:endParaRPr kumimoji="1" lang="ja-JP" altLang="en-US"/>
          </a:p>
        </p:txBody>
      </p:sp>
    </p:spTree>
    <p:extLst>
      <p:ext uri="{BB962C8B-B14F-4D97-AF65-F5344CB8AC3E}">
        <p14:creationId xmlns:p14="http://schemas.microsoft.com/office/powerpoint/2010/main" val="1209172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2, Individual</a:t>
            </a:r>
            <a:r>
              <a:rPr kumimoji="1" lang="en-US" altLang="ja-JP" b="1" baseline="0" dirty="0" smtClean="0"/>
              <a:t> Reading</a:t>
            </a:r>
          </a:p>
          <a:p>
            <a:r>
              <a:rPr kumimoji="1" lang="en-US" altLang="ja-JP" sz="1200" kern="1200" dirty="0" smtClean="0">
                <a:solidFill>
                  <a:schemeClr val="tx1"/>
                </a:solidFill>
                <a:effectLst/>
                <a:latin typeface="+mn-lt"/>
                <a:ea typeface="+mn-ea"/>
                <a:cs typeface="+mn-cs"/>
              </a:rPr>
              <a:t>Duration: ~10 min</a:t>
            </a:r>
          </a:p>
          <a:p>
            <a:endParaRPr kumimoji="1" lang="ja-JP" altLang="ja-JP" sz="1200" kern="1200" dirty="0" smtClean="0">
              <a:solidFill>
                <a:schemeClr val="tx1"/>
              </a:solidFill>
              <a:effectLst/>
              <a:latin typeface="+mn-lt"/>
              <a:ea typeface="+mn-ea"/>
              <a:cs typeface="+mn-cs"/>
            </a:endParaRPr>
          </a:p>
          <a:p>
            <a:pPr marL="228600" indent="-228600">
              <a:buFont typeface="+mj-lt"/>
              <a:buAutoNum type="arabicPeriod"/>
            </a:pPr>
            <a:r>
              <a:rPr kumimoji="1" lang="en-US" altLang="ja-JP" dirty="0" smtClean="0"/>
              <a:t>Have </a:t>
            </a:r>
            <a:r>
              <a:rPr kumimoji="1" lang="en-US" altLang="ja-JP" dirty="0" smtClean="0"/>
              <a:t>students read the first page of the article </a:t>
            </a:r>
            <a:r>
              <a:rPr kumimoji="1" lang="en-US" altLang="ja-JP" i="1" dirty="0" smtClean="0"/>
              <a:t>Protecting</a:t>
            </a:r>
            <a:r>
              <a:rPr kumimoji="1" lang="en-US" altLang="ja-JP" i="1" baseline="0" dirty="0" smtClean="0"/>
              <a:t> the Oceans which Protect Us All</a:t>
            </a:r>
            <a:r>
              <a:rPr kumimoji="1" lang="en-US" altLang="ja-JP" i="0" baseline="0" dirty="0" smtClean="0"/>
              <a:t>.</a:t>
            </a:r>
          </a:p>
          <a:p>
            <a:pPr marL="228600" indent="-228600">
              <a:buFont typeface="+mj-lt"/>
              <a:buAutoNum type="arabicPeriod"/>
            </a:pPr>
            <a:r>
              <a:rPr kumimoji="1" lang="en-US" altLang="ja-JP" i="0" baseline="0" dirty="0" smtClean="0"/>
              <a:t>They should be encouraged to use dictionaries or any other language aid which will help them to understand the content. </a:t>
            </a:r>
          </a:p>
          <a:p>
            <a:pPr marL="228600" indent="-228600">
              <a:buFont typeface="+mj-lt"/>
              <a:buAutoNum type="arabicPeriod"/>
            </a:pPr>
            <a:r>
              <a:rPr kumimoji="1" lang="en-US" altLang="ja-JP" i="0" baseline="0" dirty="0" smtClean="0"/>
              <a:t>Much of the vocabulary in the article will be used throughout the unit, so making note of the meaning of unknown vocabulary should be encouraged,</a:t>
            </a:r>
          </a:p>
          <a:p>
            <a:pPr marL="228600" indent="-228600">
              <a:buFont typeface="+mj-lt"/>
              <a:buAutoNum type="arabicPeriod"/>
            </a:pPr>
            <a:r>
              <a:rPr kumimoji="1" lang="en-US" altLang="ja-JP" i="0" baseline="0" dirty="0" smtClean="0"/>
              <a:t>After reading the first page of the article, have students form groups of 4 or 5 students.</a:t>
            </a:r>
            <a:endParaRPr kumimoji="1" lang="ja-JP" altLang="en-US" i="0"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4</a:t>
            </a:fld>
            <a:endParaRPr kumimoji="1" lang="ja-JP" altLang="en-US"/>
          </a:p>
        </p:txBody>
      </p:sp>
    </p:spTree>
    <p:extLst>
      <p:ext uri="{BB962C8B-B14F-4D97-AF65-F5344CB8AC3E}">
        <p14:creationId xmlns:p14="http://schemas.microsoft.com/office/powerpoint/2010/main" val="1808171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baseline="0" dirty="0" smtClean="0"/>
              <a:t>Activity 3, How </a:t>
            </a:r>
            <a:r>
              <a:rPr kumimoji="1" lang="en-US" altLang="ja-JP" b="1" baseline="0" dirty="0" smtClean="0"/>
              <a:t>we Depend on the Ocean, brainstorming and rating </a:t>
            </a:r>
            <a:r>
              <a:rPr kumimoji="1" lang="en-US" altLang="ja-JP" b="1" baseline="0" dirty="0" smtClean="0"/>
              <a:t>activity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~15 minutes</a:t>
            </a:r>
            <a:endParaRPr kumimoji="1" lang="ja-JP" altLang="ja-JP" sz="1200" kern="1200" dirty="0" smtClean="0">
              <a:solidFill>
                <a:schemeClr val="tx1"/>
              </a:solidFill>
              <a:effectLst/>
              <a:latin typeface="+mn-lt"/>
              <a:ea typeface="+mn-ea"/>
              <a:cs typeface="+mn-cs"/>
            </a:endParaRPr>
          </a:p>
          <a:p>
            <a:endParaRPr kumimoji="1" lang="en-US" altLang="ja-JP" b="1" baseline="0" dirty="0" smtClean="0"/>
          </a:p>
          <a:p>
            <a:pPr marL="228600" indent="-228600">
              <a:buFont typeface="+mj-lt"/>
              <a:buAutoNum type="arabicPeriod"/>
            </a:pPr>
            <a:r>
              <a:rPr kumimoji="1" lang="en-US" altLang="ja-JP" baseline="0" dirty="0" smtClean="0"/>
              <a:t>Give each group a A3 piece of paper and 15 to 20 post-it-notes</a:t>
            </a:r>
          </a:p>
          <a:p>
            <a:pPr marL="228600" indent="-228600">
              <a:buFont typeface="+mj-lt"/>
              <a:buAutoNum type="arabicPeriod"/>
            </a:pPr>
            <a:r>
              <a:rPr kumimoji="1" lang="en-US" altLang="ja-JP" dirty="0" smtClean="0"/>
              <a:t>In their</a:t>
            </a:r>
            <a:r>
              <a:rPr kumimoji="1" lang="en-US" altLang="ja-JP" baseline="0" dirty="0" smtClean="0"/>
              <a:t> groups, students should brainstorm as many things as they can which people ‘get’ from the ocean. The word ‘get’ can be interpreted as broadly as the students wish. For example, clouds would be something that we get from the ocean. Sushi as well. And so would summer vacation memories!</a:t>
            </a:r>
          </a:p>
          <a:p>
            <a:pPr marL="228600" indent="-228600">
              <a:buFont typeface="+mj-lt"/>
              <a:buAutoNum type="arabicPeriod"/>
            </a:pPr>
            <a:r>
              <a:rPr kumimoji="1" lang="en-US" altLang="ja-JP" baseline="0" dirty="0" smtClean="0"/>
              <a:t>As students are brainstorming ideas, they should write each idea down on a post-it-not and place it on the A3 piece of paper.</a:t>
            </a:r>
          </a:p>
          <a:p>
            <a:pPr marL="228600" indent="-228600">
              <a:buFont typeface="+mj-lt"/>
              <a:buAutoNum type="arabicPeriod"/>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5</a:t>
            </a:fld>
            <a:endParaRPr kumimoji="1" lang="ja-JP" altLang="en-US"/>
          </a:p>
        </p:txBody>
      </p:sp>
    </p:spTree>
    <p:extLst>
      <p:ext uri="{BB962C8B-B14F-4D97-AF65-F5344CB8AC3E}">
        <p14:creationId xmlns:p14="http://schemas.microsoft.com/office/powerpoint/2010/main" val="1542676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4"/>
            </a:pPr>
            <a:r>
              <a:rPr kumimoji="1" lang="en-US" altLang="ja-JP" dirty="0" smtClean="0"/>
              <a:t>Have</a:t>
            </a:r>
            <a:r>
              <a:rPr kumimoji="1" lang="en-US" altLang="ja-JP" baseline="0" dirty="0" smtClean="0"/>
              <a:t> students place the brainstormed ‘things we get from the ocean” on an necessity line with a scale of 1 (not necessary for life) to 10 (completely necessary for life). </a:t>
            </a:r>
          </a:p>
          <a:p>
            <a:pPr marL="228600" indent="-228600">
              <a:buFont typeface="+mj-lt"/>
              <a:buAutoNum type="arabicPeriod" startAt="4"/>
            </a:pPr>
            <a:r>
              <a:rPr kumimoji="1" lang="en-US" altLang="ja-JP" baseline="0" dirty="0" smtClean="0"/>
              <a:t>Things that students are less necessary should be placed on the left side of the paper and as the effects increase they should be placed further to the right side of the A3 paper.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1" lang="en-US" altLang="ja-JP" dirty="0" smtClean="0"/>
              <a:t>Each </a:t>
            </a:r>
            <a:r>
              <a:rPr kumimoji="1" lang="en-US" altLang="ja-JP" baseline="0" dirty="0" smtClean="0"/>
              <a:t>group should announce the two things which we get from the ocean which they believe are the most necessary for human life.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1" lang="en-US" altLang="ja-JP" baseline="0" dirty="0" smtClean="0"/>
              <a:t>Groups should then also announce one thing, which, while not ‘necessary’, they feel is very important for them as individuals or us as a society.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1" lang="en-US" altLang="ja-JP" baseline="0" dirty="0" smtClean="0"/>
              <a:t>Highlight to students that based on what people value, sometimes things that seem unimportant, can be a very strong motivator for people to take action!</a:t>
            </a:r>
            <a:endParaRPr kumimoji="1" lang="en-US" altLang="ja-JP" dirty="0" smtClean="0"/>
          </a:p>
          <a:p>
            <a:pPr marL="228600" indent="-228600">
              <a:buFont typeface="+mj-lt"/>
              <a:buAutoNum type="arabicPeriod" startAt="4"/>
            </a:pPr>
            <a:endParaRPr kumimoji="1" lang="en-US" altLang="ja-JP" baseline="0" dirty="0" smtClean="0"/>
          </a:p>
          <a:p>
            <a:pPr marL="228600" indent="-228600">
              <a:buFont typeface="+mj-lt"/>
              <a:buAutoNum type="arabicPeriod" startAt="4"/>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6</a:t>
            </a:fld>
            <a:endParaRPr kumimoji="1" lang="ja-JP" altLang="en-US"/>
          </a:p>
        </p:txBody>
      </p:sp>
    </p:spTree>
    <p:extLst>
      <p:ext uri="{BB962C8B-B14F-4D97-AF65-F5344CB8AC3E}">
        <p14:creationId xmlns:p14="http://schemas.microsoft.com/office/powerpoint/2010/main" val="3392217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4, Trivia </a:t>
            </a:r>
            <a:r>
              <a:rPr kumimoji="1" lang="en-US" altLang="ja-JP" b="1" dirty="0" smtClean="0"/>
              <a:t>Masters Part 1:</a:t>
            </a:r>
            <a:r>
              <a:rPr kumimoji="1" lang="en-US" altLang="ja-JP" b="1" baseline="0" dirty="0" smtClean="0"/>
              <a:t> </a:t>
            </a:r>
            <a:r>
              <a:rPr kumimoji="1" lang="en-US" altLang="ja-JP" b="1" dirty="0" smtClean="0"/>
              <a:t>Comprehension</a:t>
            </a:r>
            <a:r>
              <a:rPr kumimoji="1" lang="en-US" altLang="ja-JP" b="1" baseline="0" dirty="0" smtClean="0"/>
              <a:t> check and question </a:t>
            </a:r>
            <a:r>
              <a:rPr kumimoji="1" lang="en-US" altLang="ja-JP" b="1" baseline="0" dirty="0" smtClean="0"/>
              <a:t>making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~5 minutes</a:t>
            </a:r>
            <a:endParaRPr kumimoji="1" lang="ja-JP" altLang="ja-JP" sz="1200" kern="1200" dirty="0" smtClean="0">
              <a:solidFill>
                <a:schemeClr val="tx1"/>
              </a:solidFill>
              <a:effectLst/>
              <a:latin typeface="+mn-lt"/>
              <a:ea typeface="+mn-ea"/>
              <a:cs typeface="+mn-cs"/>
            </a:endParaRPr>
          </a:p>
          <a:p>
            <a:endParaRPr kumimoji="1" lang="en-US" altLang="ja-JP" b="1" baseline="0" dirty="0" smtClean="0"/>
          </a:p>
          <a:p>
            <a:pPr marL="228600" indent="-228600">
              <a:buFont typeface="+mj-lt"/>
              <a:buAutoNum type="arabicPeriod"/>
            </a:pPr>
            <a:r>
              <a:rPr kumimoji="1" lang="en-US" altLang="ja-JP" baseline="0" dirty="0" smtClean="0"/>
              <a:t>Tell </a:t>
            </a:r>
            <a:r>
              <a:rPr kumimoji="1" lang="en-US" altLang="ja-JP" baseline="0" dirty="0" smtClean="0"/>
              <a:t>the students that you are going to play a trivia game but that they are not allowed to look at the article to find the answers to the questions. Make sure to write each team’s name on the whiteboard to keep track of points.</a:t>
            </a:r>
          </a:p>
          <a:p>
            <a:pPr marL="228600" indent="-228600">
              <a:buFont typeface="+mj-lt"/>
              <a:buAutoNum type="arabicPeriod"/>
            </a:pPr>
            <a:r>
              <a:rPr kumimoji="1" lang="en-US" altLang="ja-JP" baseline="0" dirty="0" smtClean="0"/>
              <a:t>Ask the students question number 1. Give them a short amount of time to discuss their answer and write it down. </a:t>
            </a:r>
          </a:p>
          <a:p>
            <a:pPr marL="228600" indent="-228600">
              <a:buFont typeface="+mj-lt"/>
              <a:buAutoNum type="arabicPeriod"/>
            </a:pPr>
            <a:r>
              <a:rPr kumimoji="1" lang="en-US" altLang="ja-JP" baseline="0" dirty="0" smtClean="0"/>
              <a:t>After the allotted time is complete, have each team announce their answer and award points if the answer is correct.</a:t>
            </a:r>
          </a:p>
          <a:p>
            <a:pPr marL="228600" indent="-228600">
              <a:buFont typeface="+mj-lt"/>
              <a:buAutoNum type="arabicPeriod"/>
            </a:pPr>
            <a:r>
              <a:rPr kumimoji="1" lang="en-US" altLang="ja-JP" baseline="0" dirty="0" smtClean="0"/>
              <a:t>After all three questions have been answered, reveal that the 4</a:t>
            </a:r>
            <a:r>
              <a:rPr kumimoji="1" lang="en-US" altLang="ja-JP" baseline="30000" dirty="0" smtClean="0"/>
              <a:t>th</a:t>
            </a:r>
            <a:r>
              <a:rPr kumimoji="1" lang="en-US" altLang="ja-JP" baseline="0" dirty="0" smtClean="0"/>
              <a:t> question will be made by the teams themselves. </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7</a:t>
            </a:fld>
            <a:endParaRPr kumimoji="1" lang="ja-JP" altLang="en-US"/>
          </a:p>
        </p:txBody>
      </p:sp>
    </p:spTree>
    <p:extLst>
      <p:ext uri="{BB962C8B-B14F-4D97-AF65-F5344CB8AC3E}">
        <p14:creationId xmlns:p14="http://schemas.microsoft.com/office/powerpoint/2010/main" val="3442929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smtClean="0"/>
              <a:t>Activity 5, Trivia </a:t>
            </a:r>
            <a:r>
              <a:rPr kumimoji="1" lang="en-US" altLang="ja-JP" b="1" dirty="0" smtClean="0"/>
              <a:t>Masters Part 2:</a:t>
            </a:r>
            <a:r>
              <a:rPr kumimoji="1" lang="en-US" altLang="ja-JP" b="1" baseline="0" dirty="0" smtClean="0"/>
              <a:t> </a:t>
            </a:r>
            <a:r>
              <a:rPr kumimoji="1" lang="en-US" altLang="ja-JP" b="1" dirty="0" smtClean="0"/>
              <a:t>Comprehension</a:t>
            </a:r>
            <a:r>
              <a:rPr kumimoji="1" lang="en-US" altLang="ja-JP" b="1" baseline="0" dirty="0" smtClean="0"/>
              <a:t> check and question </a:t>
            </a:r>
            <a:r>
              <a:rPr kumimoji="1" lang="en-US" altLang="ja-JP" b="1" baseline="0" dirty="0" smtClean="0"/>
              <a:t>making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~30 minutes</a:t>
            </a:r>
            <a:endParaRPr kumimoji="1" lang="ja-JP" altLang="ja-JP"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1" baseline="0" dirty="0" smtClean="0"/>
          </a:p>
          <a:p>
            <a:pPr marL="228600" indent="-228600">
              <a:buFont typeface="+mj-lt"/>
              <a:buAutoNum type="arabicPeriod"/>
            </a:pPr>
            <a:r>
              <a:rPr kumimoji="1" lang="en-US" altLang="ja-JP" dirty="0" smtClean="0"/>
              <a:t>In</a:t>
            </a:r>
            <a:r>
              <a:rPr kumimoji="1" lang="en-US" altLang="ja-JP" baseline="0" dirty="0" smtClean="0"/>
              <a:t> their group, students should read page 2 and page 3 of the article </a:t>
            </a:r>
            <a:r>
              <a:rPr kumimoji="1" lang="en-US" altLang="ja-JP" i="1" baseline="0" dirty="0" smtClean="0"/>
              <a:t>Protecting the Oceans which Protect Us All</a:t>
            </a:r>
            <a:r>
              <a:rPr kumimoji="1" lang="en-US" altLang="ja-JP" i="0" baseline="0" dirty="0" smtClean="0"/>
              <a:t>.</a:t>
            </a:r>
          </a:p>
          <a:p>
            <a:pPr marL="228600" indent="-228600">
              <a:buFont typeface="+mj-lt"/>
              <a:buAutoNum type="arabicPeriod"/>
            </a:pPr>
            <a:r>
              <a:rPr kumimoji="1" lang="en-US" altLang="ja-JP" i="0" baseline="0" dirty="0" smtClean="0"/>
              <a:t>Students </a:t>
            </a:r>
            <a:r>
              <a:rPr kumimoji="1" lang="en-US" altLang="ja-JP" i="0" baseline="0" dirty="0" smtClean="0"/>
              <a:t>should be encouraged to use dictionaries or any other language tools that will help them comprehend the content.</a:t>
            </a:r>
          </a:p>
          <a:p>
            <a:pPr marL="228600" indent="-228600">
              <a:buFont typeface="+mj-lt"/>
              <a:buAutoNum type="arabicPeriod"/>
            </a:pPr>
            <a:r>
              <a:rPr kumimoji="1" lang="en-US" altLang="ja-JP" i="0" baseline="0" dirty="0" smtClean="0"/>
              <a:t>Students should make note of new vocabulary they learn through the reading as the vocabulary will be necessary throughout the rest of the lessons.</a:t>
            </a:r>
          </a:p>
          <a:p>
            <a:pPr marL="228600" indent="-228600">
              <a:buFont typeface="+mj-lt"/>
              <a:buAutoNum type="arabicPeriod"/>
            </a:pPr>
            <a:r>
              <a:rPr kumimoji="1" lang="en-US" altLang="ja-JP" i="0" baseline="0" dirty="0" smtClean="0"/>
              <a:t>After students have completed the two pages of the article, they should then create 2 trivia questions related to the material they have read.</a:t>
            </a:r>
          </a:p>
          <a:p>
            <a:pPr marL="228600" indent="-228600">
              <a:buFont typeface="+mj-lt"/>
              <a:buAutoNum type="arabicPeriod"/>
            </a:pPr>
            <a:r>
              <a:rPr kumimoji="1" lang="en-US" altLang="ja-JP" i="0" baseline="0" dirty="0" smtClean="0"/>
              <a:t>A representative from each team should write their teams trivia question on the white board in space for their team on the PPT slide.</a:t>
            </a:r>
          </a:p>
          <a:p>
            <a:pPr marL="228600" indent="-228600">
              <a:buFont typeface="+mj-lt"/>
              <a:buAutoNum type="arabicPeriod"/>
            </a:pPr>
            <a:r>
              <a:rPr kumimoji="1" lang="en-US" altLang="ja-JP" baseline="0" dirty="0" smtClean="0"/>
              <a:t>Give teams an allotted amount of time to answer all the questions on the board, but they are NOT to use the article to help them answer the questions. Their answers should be based solely on what they remembered while reading and what they remember from making their own questions. </a:t>
            </a:r>
          </a:p>
          <a:p>
            <a:pPr marL="228600" indent="-228600">
              <a:buFont typeface="+mj-lt"/>
              <a:buAutoNum type="arabicPeriod"/>
            </a:pPr>
            <a:r>
              <a:rPr kumimoji="1" lang="en-US" altLang="ja-JP" baseline="0" dirty="0" smtClean="0"/>
              <a:t>After the allotted time is complete, have each team announce their answer and award points if the answer is correct.</a:t>
            </a:r>
          </a:p>
          <a:p>
            <a:pPr marL="228600" indent="-228600">
              <a:buFont typeface="+mj-lt"/>
              <a:buAutoNum type="arabicPeriod"/>
            </a:pPr>
            <a:r>
              <a:rPr kumimoji="1" lang="en-US" altLang="ja-JP" dirty="0" smtClean="0"/>
              <a:t>Announce</a:t>
            </a:r>
            <a:r>
              <a:rPr kumimoji="1" lang="en-US" altLang="ja-JP" baseline="0" dirty="0" smtClean="0"/>
              <a:t> the winner of the Trivia Masters game after adding up all the points.</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8</a:t>
            </a:fld>
            <a:endParaRPr kumimoji="1" lang="ja-JP" altLang="en-US"/>
          </a:p>
        </p:txBody>
      </p:sp>
    </p:spTree>
    <p:extLst>
      <p:ext uri="{BB962C8B-B14F-4D97-AF65-F5344CB8AC3E}">
        <p14:creationId xmlns:p14="http://schemas.microsoft.com/office/powerpoint/2010/main" val="1008340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i="0" dirty="0" smtClean="0"/>
              <a:t>Activity 6, Desire </a:t>
            </a:r>
            <a:r>
              <a:rPr kumimoji="1" lang="en-US" altLang="ja-JP" b="1" i="0" dirty="0" smtClean="0"/>
              <a:t>to Join: what</a:t>
            </a:r>
            <a:r>
              <a:rPr kumimoji="1" lang="en-US" altLang="ja-JP" b="1" i="0" baseline="0" dirty="0" smtClean="0"/>
              <a:t> inspires you to </a:t>
            </a:r>
            <a:r>
              <a:rPr kumimoji="1" lang="en-US" altLang="ja-JP" b="1" i="0" baseline="0" dirty="0" smtClean="0"/>
              <a:t>action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Duration: ~30 minutes</a:t>
            </a:r>
            <a:endParaRPr kumimoji="1" lang="en-US" altLang="ja-JP" b="1" i="0" baseline="0" dirty="0" smtClean="0"/>
          </a:p>
          <a:p>
            <a:endParaRPr kumimoji="1" lang="en-US" altLang="ja-JP" b="1" i="0" baseline="0" dirty="0" smtClean="0"/>
          </a:p>
          <a:p>
            <a:pPr marL="228600" indent="-228600">
              <a:buFont typeface="+mj-lt"/>
              <a:buAutoNum type="arabicPeriod"/>
            </a:pPr>
            <a:r>
              <a:rPr kumimoji="1" lang="en-US" altLang="ja-JP" b="0" i="0" baseline="0" dirty="0" smtClean="0"/>
              <a:t>Explain to students that now that we have learned about various young activists and actions, we are going to discuss which actions the students themselves would like to get involved in.</a:t>
            </a:r>
            <a:endParaRPr kumimoji="1" lang="ja-JP" altLang="en-US" b="0" i="0"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9</a:t>
            </a:fld>
            <a:endParaRPr kumimoji="1" lang="ja-JP" altLang="en-US"/>
          </a:p>
        </p:txBody>
      </p:sp>
    </p:spTree>
    <p:extLst>
      <p:ext uri="{BB962C8B-B14F-4D97-AF65-F5344CB8AC3E}">
        <p14:creationId xmlns:p14="http://schemas.microsoft.com/office/powerpoint/2010/main" val="148495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40425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34618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89680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75514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10645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998085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350565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13491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58085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545562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78933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909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49540" y="5653495"/>
            <a:ext cx="9515746" cy="523220"/>
          </a:xfrm>
          <a:prstGeom prst="rect">
            <a:avLst/>
          </a:prstGeom>
        </p:spPr>
        <p:txBody>
          <a:bodyPr wrap="none">
            <a:spAutoFit/>
          </a:bodyPr>
          <a:lstStyle/>
          <a:p>
            <a:r>
              <a:rPr lang="en-US" altLang="ja-JP" sz="2800" b="1" dirty="0" smtClean="0"/>
              <a:t>Lesson 2,</a:t>
            </a:r>
            <a:r>
              <a:rPr lang="ja-JP" altLang="en-US" sz="2800" b="1" dirty="0" smtClean="0"/>
              <a:t> </a:t>
            </a:r>
            <a:r>
              <a:rPr lang="en-US" altLang="ja-JP" sz="2800" b="1" dirty="0" smtClean="0"/>
              <a:t>Protecting </a:t>
            </a:r>
            <a:r>
              <a:rPr lang="en-US" altLang="ja-JP" sz="2800" b="1" dirty="0"/>
              <a:t>the Oceans which Protect Us All</a:t>
            </a:r>
            <a:endParaRPr lang="ja-JP" altLang="ja-JP" sz="2800" dirty="0"/>
          </a:p>
        </p:txBody>
      </p:sp>
      <p:sp>
        <p:nvSpPr>
          <p:cNvPr id="5" name="正方形/長方形 4"/>
          <p:cNvSpPr/>
          <p:nvPr/>
        </p:nvSpPr>
        <p:spPr>
          <a:xfrm>
            <a:off x="924951" y="151510"/>
            <a:ext cx="10144893"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High School Environmental Summit Curriculum</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6" name="図 5"/>
          <p:cNvPicPr/>
          <p:nvPr/>
        </p:nvPicPr>
        <p:blipFill>
          <a:blip r:embed="rId3" cstate="print">
            <a:extLst>
              <a:ext uri="{28A0092B-C50C-407E-A947-70E740481C1C}">
                <a14:useLocalDpi xmlns:a14="http://schemas.microsoft.com/office/drawing/2010/main" val="0"/>
              </a:ext>
            </a:extLst>
          </a:blip>
          <a:stretch>
            <a:fillRect/>
          </a:stretch>
        </p:blipFill>
        <p:spPr>
          <a:xfrm>
            <a:off x="2847345" y="1447518"/>
            <a:ext cx="6645947" cy="4173127"/>
          </a:xfrm>
          <a:prstGeom prst="rect">
            <a:avLst/>
          </a:prstGeom>
        </p:spPr>
      </p:pic>
      <p:sp>
        <p:nvSpPr>
          <p:cNvPr id="8" name="正方形/長方形 7"/>
          <p:cNvSpPr/>
          <p:nvPr/>
        </p:nvSpPr>
        <p:spPr>
          <a:xfrm>
            <a:off x="3564863" y="739338"/>
            <a:ext cx="49666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Protecting Our Oceans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正方形/長方形 7"/>
          <p:cNvSpPr/>
          <p:nvPr/>
        </p:nvSpPr>
        <p:spPr>
          <a:xfrm>
            <a:off x="3564863" y="739338"/>
            <a:ext cx="49666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Protecting Our Oceans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305682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0" y="0"/>
            <a:ext cx="12192000" cy="6858000"/>
          </a:xfrm>
          <a:prstGeom prst="rect">
            <a:avLst/>
          </a:prstGeom>
        </p:spPr>
      </p:pic>
      <p:sp>
        <p:nvSpPr>
          <p:cNvPr id="5" name="正方形/長方形 4"/>
          <p:cNvSpPr/>
          <p:nvPr/>
        </p:nvSpPr>
        <p:spPr>
          <a:xfrm>
            <a:off x="125506" y="6081373"/>
            <a:ext cx="1848455" cy="646331"/>
          </a:xfrm>
          <a:prstGeom prst="rect">
            <a:avLst/>
          </a:prstGeom>
        </p:spPr>
        <p:txBody>
          <a:bodyPr wrap="none">
            <a:spAutoFit/>
          </a:bodyPr>
          <a:lstStyle/>
          <a:p>
            <a:r>
              <a:rPr lang="en-US" altLang="ja-JP" sz="3600" b="0" i="0" dirty="0" smtClean="0">
                <a:solidFill>
                  <a:srgbClr val="202122"/>
                </a:solidFill>
                <a:effectLst/>
                <a:latin typeface="Calibri" panose="020F0502020204030204" pitchFamily="34" charset="0"/>
                <a:cs typeface="Calibri" panose="020F0502020204030204" pitchFamily="34" charset="0"/>
              </a:rPr>
              <a:t>Reasons:</a:t>
            </a:r>
            <a:endParaRPr lang="ja-JP" altLang="en-US"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72248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r="5985"/>
          <a:stretch/>
        </p:blipFill>
        <p:spPr>
          <a:xfrm>
            <a:off x="0" y="0"/>
            <a:ext cx="12219710" cy="6858000"/>
          </a:xfrm>
          <a:prstGeom prst="rect">
            <a:avLst/>
          </a:prstGeom>
        </p:spPr>
      </p:pic>
      <p:sp>
        <p:nvSpPr>
          <p:cNvPr id="5" name="正方形/長方形 4"/>
          <p:cNvSpPr/>
          <p:nvPr/>
        </p:nvSpPr>
        <p:spPr>
          <a:xfrm>
            <a:off x="125506" y="6081373"/>
            <a:ext cx="1848455" cy="646331"/>
          </a:xfrm>
          <a:prstGeom prst="rect">
            <a:avLst/>
          </a:prstGeom>
        </p:spPr>
        <p:txBody>
          <a:bodyPr wrap="none">
            <a:spAutoFit/>
          </a:bodyPr>
          <a:lstStyle/>
          <a:p>
            <a:r>
              <a:rPr lang="en-US" altLang="ja-JP" sz="3600" b="0" i="0" dirty="0" smtClean="0">
                <a:solidFill>
                  <a:srgbClr val="202122"/>
                </a:solidFill>
                <a:effectLst/>
                <a:latin typeface="Calibri" panose="020F0502020204030204" pitchFamily="34" charset="0"/>
                <a:cs typeface="Calibri" panose="020F0502020204030204" pitchFamily="34" charset="0"/>
              </a:rPr>
              <a:t>Reasons:</a:t>
            </a:r>
            <a:endParaRPr lang="ja-JP" altLang="en-US"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98923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t="1305" r="1733"/>
          <a:stretch/>
        </p:blipFill>
        <p:spPr>
          <a:xfrm>
            <a:off x="0" y="-1"/>
            <a:ext cx="11319164" cy="6845665"/>
          </a:xfrm>
          <a:prstGeom prst="rect">
            <a:avLst/>
          </a:prstGeom>
        </p:spPr>
      </p:pic>
      <p:sp>
        <p:nvSpPr>
          <p:cNvPr id="5" name="正方形/長方形 4"/>
          <p:cNvSpPr/>
          <p:nvPr/>
        </p:nvSpPr>
        <p:spPr>
          <a:xfrm>
            <a:off x="125506" y="6081373"/>
            <a:ext cx="1848455" cy="646331"/>
          </a:xfrm>
          <a:prstGeom prst="rect">
            <a:avLst/>
          </a:prstGeom>
        </p:spPr>
        <p:txBody>
          <a:bodyPr wrap="none">
            <a:spAutoFit/>
          </a:bodyPr>
          <a:lstStyle/>
          <a:p>
            <a:r>
              <a:rPr lang="en-US" altLang="ja-JP" sz="3600" b="0" i="0" dirty="0" smtClean="0">
                <a:solidFill>
                  <a:srgbClr val="202122"/>
                </a:solidFill>
                <a:effectLst/>
                <a:latin typeface="Calibri" panose="020F0502020204030204" pitchFamily="34" charset="0"/>
                <a:cs typeface="Calibri" panose="020F0502020204030204" pitchFamily="34" charset="0"/>
              </a:rPr>
              <a:t>Reasons:</a:t>
            </a:r>
            <a:endParaRPr lang="ja-JP" altLang="en-US"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9466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 y="0"/>
            <a:ext cx="12307329" cy="6858000"/>
          </a:xfrm>
          <a:prstGeom prst="rect">
            <a:avLst/>
          </a:prstGeom>
        </p:spPr>
      </p:pic>
      <p:sp>
        <p:nvSpPr>
          <p:cNvPr id="5" name="正方形/長方形 4"/>
          <p:cNvSpPr/>
          <p:nvPr/>
        </p:nvSpPr>
        <p:spPr>
          <a:xfrm>
            <a:off x="162829" y="6211669"/>
            <a:ext cx="1848455" cy="646331"/>
          </a:xfrm>
          <a:prstGeom prst="rect">
            <a:avLst/>
          </a:prstGeom>
        </p:spPr>
        <p:txBody>
          <a:bodyPr wrap="none">
            <a:spAutoFit/>
          </a:bodyPr>
          <a:lstStyle/>
          <a:p>
            <a:r>
              <a:rPr lang="en-US" altLang="ja-JP" sz="3600" b="0" i="0" dirty="0" smtClean="0">
                <a:solidFill>
                  <a:srgbClr val="202122"/>
                </a:solidFill>
                <a:effectLst/>
                <a:latin typeface="Calibri" panose="020F0502020204030204" pitchFamily="34" charset="0"/>
                <a:cs typeface="Calibri" panose="020F0502020204030204" pitchFamily="34" charset="0"/>
              </a:rPr>
              <a:t>Reasons:</a:t>
            </a:r>
            <a:endParaRPr lang="ja-JP" altLang="en-US"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4488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 y="0"/>
            <a:ext cx="12192001" cy="6858000"/>
          </a:xfrm>
          <a:prstGeom prst="rect">
            <a:avLst/>
          </a:prstGeom>
        </p:spPr>
      </p:pic>
      <p:sp>
        <p:nvSpPr>
          <p:cNvPr id="35" name="正方形/長方形 34"/>
          <p:cNvSpPr/>
          <p:nvPr/>
        </p:nvSpPr>
        <p:spPr>
          <a:xfrm>
            <a:off x="0" y="6488668"/>
            <a:ext cx="1017394" cy="369332"/>
          </a:xfrm>
          <a:prstGeom prst="rect">
            <a:avLst/>
          </a:prstGeom>
        </p:spPr>
        <p:txBody>
          <a:bodyPr wrap="none">
            <a:spAutoFit/>
          </a:bodyPr>
          <a:lstStyle/>
          <a:p>
            <a:r>
              <a:rPr lang="en-US" altLang="ja-JP" b="0" i="0" dirty="0" smtClean="0">
                <a:solidFill>
                  <a:srgbClr val="202122"/>
                </a:solidFill>
                <a:effectLst/>
                <a:latin typeface="Calibri" panose="020F0502020204030204" pitchFamily="34" charset="0"/>
                <a:cs typeface="Calibri" panose="020F0502020204030204" pitchFamily="34" charset="0"/>
              </a:rPr>
              <a:t>Reasons:</a:t>
            </a:r>
            <a:endParaRPr lang="ja-JP" altLang="en-US" dirty="0">
              <a:latin typeface="Calibri" panose="020F0502020204030204" pitchFamily="34" charset="0"/>
              <a:cs typeface="Calibri" panose="020F0502020204030204" pitchFamily="34" charset="0"/>
            </a:endParaRPr>
          </a:p>
        </p:txBody>
      </p:sp>
      <p:sp>
        <p:nvSpPr>
          <p:cNvPr id="36" name="正方形/長方形 35"/>
          <p:cNvSpPr/>
          <p:nvPr/>
        </p:nvSpPr>
        <p:spPr>
          <a:xfrm>
            <a:off x="0" y="2925411"/>
            <a:ext cx="1017394" cy="369332"/>
          </a:xfrm>
          <a:prstGeom prst="rect">
            <a:avLst/>
          </a:prstGeom>
        </p:spPr>
        <p:txBody>
          <a:bodyPr wrap="none">
            <a:spAutoFit/>
          </a:bodyPr>
          <a:lstStyle/>
          <a:p>
            <a:r>
              <a:rPr lang="en-US" altLang="ja-JP" b="0" i="0" dirty="0" smtClean="0">
                <a:solidFill>
                  <a:srgbClr val="202122"/>
                </a:solidFill>
                <a:effectLst/>
                <a:latin typeface="Calibri" panose="020F0502020204030204" pitchFamily="34" charset="0"/>
                <a:cs typeface="Calibri" panose="020F0502020204030204" pitchFamily="34" charset="0"/>
              </a:rPr>
              <a:t>Reasons:</a:t>
            </a:r>
            <a:endParaRPr lang="ja-JP" altLang="en-US" dirty="0">
              <a:latin typeface="Calibri" panose="020F0502020204030204" pitchFamily="34" charset="0"/>
              <a:cs typeface="Calibri" panose="020F0502020204030204" pitchFamily="34" charset="0"/>
            </a:endParaRPr>
          </a:p>
        </p:txBody>
      </p:sp>
      <p:sp>
        <p:nvSpPr>
          <p:cNvPr id="37" name="正方形/長方形 36"/>
          <p:cNvSpPr/>
          <p:nvPr/>
        </p:nvSpPr>
        <p:spPr>
          <a:xfrm>
            <a:off x="5900057" y="2983468"/>
            <a:ext cx="1017394" cy="369332"/>
          </a:xfrm>
          <a:prstGeom prst="rect">
            <a:avLst/>
          </a:prstGeom>
        </p:spPr>
        <p:txBody>
          <a:bodyPr wrap="none">
            <a:spAutoFit/>
          </a:bodyPr>
          <a:lstStyle/>
          <a:p>
            <a:r>
              <a:rPr lang="en-US" altLang="ja-JP" b="0" i="0" dirty="0" smtClean="0">
                <a:solidFill>
                  <a:srgbClr val="202122"/>
                </a:solidFill>
                <a:effectLst/>
                <a:latin typeface="Calibri" panose="020F0502020204030204" pitchFamily="34" charset="0"/>
                <a:cs typeface="Calibri" panose="020F0502020204030204" pitchFamily="34" charset="0"/>
              </a:rPr>
              <a:t>Reasons:</a:t>
            </a:r>
            <a:endParaRPr lang="ja-JP" altLang="en-US" dirty="0">
              <a:latin typeface="Calibri" panose="020F0502020204030204" pitchFamily="34" charset="0"/>
              <a:cs typeface="Calibri" panose="020F0502020204030204" pitchFamily="34" charset="0"/>
            </a:endParaRPr>
          </a:p>
        </p:txBody>
      </p:sp>
      <p:sp>
        <p:nvSpPr>
          <p:cNvPr id="38" name="正方形/長方形 37"/>
          <p:cNvSpPr/>
          <p:nvPr/>
        </p:nvSpPr>
        <p:spPr>
          <a:xfrm>
            <a:off x="5929086" y="6488668"/>
            <a:ext cx="1017394" cy="369332"/>
          </a:xfrm>
          <a:prstGeom prst="rect">
            <a:avLst/>
          </a:prstGeom>
        </p:spPr>
        <p:txBody>
          <a:bodyPr wrap="none">
            <a:spAutoFit/>
          </a:bodyPr>
          <a:lstStyle/>
          <a:p>
            <a:r>
              <a:rPr lang="en-US" altLang="ja-JP" b="0" i="0" dirty="0" smtClean="0">
                <a:solidFill>
                  <a:srgbClr val="202122"/>
                </a:solidFill>
                <a:effectLst/>
                <a:latin typeface="Calibri" panose="020F0502020204030204" pitchFamily="34" charset="0"/>
                <a:cs typeface="Calibri" panose="020F0502020204030204" pitchFamily="34" charset="0"/>
              </a:rPr>
              <a:t>Reasons:</a:t>
            </a:r>
            <a:endParaRPr lang="ja-JP" alt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27882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p:cNvSpPr/>
          <p:nvPr/>
        </p:nvSpPr>
        <p:spPr>
          <a:xfrm>
            <a:off x="0" y="718458"/>
            <a:ext cx="12192000" cy="846386"/>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Passion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why this? </a:t>
            </a:r>
            <a:r>
              <a:rPr lang="en-US" altLang="ja-JP" sz="2800" b="1" kern="100" dirty="0">
                <a:latin typeface="Calibri" panose="020F0502020204030204" pitchFamily="34" charset="0"/>
                <a:ea typeface="游明朝" panose="02020400000000000000" pitchFamily="18" charset="-128"/>
                <a:cs typeface="Times New Roman" panose="02020603050405020304" pitchFamily="18" charset="0"/>
              </a:rPr>
              <a:t>w</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hy now?</a:t>
            </a:r>
          </a:p>
          <a:p>
            <a:pPr>
              <a:spcAft>
                <a:spcPts val="0"/>
              </a:spcAft>
            </a:pPr>
            <a:endParaRPr lang="en-US" altLang="ja-JP" sz="9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6" name="正方形/長方形 5"/>
          <p:cNvSpPr/>
          <p:nvPr/>
        </p:nvSpPr>
        <p:spPr>
          <a:xfrm>
            <a:off x="0" y="1553029"/>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7" name="正方形/長方形 6"/>
          <p:cNvSpPr/>
          <p:nvPr/>
        </p:nvSpPr>
        <p:spPr>
          <a:xfrm>
            <a:off x="0" y="2881087"/>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B05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can I do (really do)?</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0" y="4222323"/>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70C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Connection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who else around me cares about this?</a:t>
            </a: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0" y="5534561"/>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Evaluate: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impact did I/we have?</a:t>
            </a: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67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702129"/>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p:cNvPicPr>
            <a:picLocks noChangeAspect="1"/>
          </p:cNvPicPr>
          <p:nvPr/>
        </p:nvPicPr>
        <p:blipFill rotWithShape="1">
          <a:blip r:embed="rId5"/>
          <a:srcRect l="18424" r="28579" b="60404"/>
          <a:stretch/>
        </p:blipFill>
        <p:spPr>
          <a:xfrm>
            <a:off x="314631" y="1317609"/>
            <a:ext cx="3746091" cy="2123681"/>
          </a:xfrm>
          <a:prstGeom prst="rect">
            <a:avLst/>
          </a:prstGeom>
        </p:spPr>
      </p:pic>
    </p:spTree>
    <p:extLst>
      <p:ext uri="{BB962C8B-B14F-4D97-AF65-F5344CB8AC3E}">
        <p14:creationId xmlns:p14="http://schemas.microsoft.com/office/powerpoint/2010/main" val="2211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p:cNvSpPr/>
          <p:nvPr/>
        </p:nvSpPr>
        <p:spPr>
          <a:xfrm>
            <a:off x="0" y="722087"/>
            <a:ext cx="12192000" cy="6494085"/>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B05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can I do (really do)?</a:t>
            </a: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rotWithShape="1">
          <a:blip r:embed="rId5"/>
          <a:srcRect l="53616" t="10816" r="5558" b="41956"/>
          <a:stretch/>
        </p:blipFill>
        <p:spPr>
          <a:xfrm>
            <a:off x="324463" y="1465093"/>
            <a:ext cx="2885769" cy="2533031"/>
          </a:xfrm>
          <a:prstGeom prst="rect">
            <a:avLst/>
          </a:prstGeom>
        </p:spPr>
      </p:pic>
    </p:spTree>
    <p:extLst>
      <p:ext uri="{BB962C8B-B14F-4D97-AF65-F5344CB8AC3E}">
        <p14:creationId xmlns:p14="http://schemas.microsoft.com/office/powerpoint/2010/main" val="144636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p:cNvSpPr/>
          <p:nvPr/>
        </p:nvSpPr>
        <p:spPr>
          <a:xfrm>
            <a:off x="0" y="704423"/>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70C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Connection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who else around me cares about this?</a:t>
            </a: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rotWithShape="1">
          <a:blip r:embed="rId5"/>
          <a:srcRect l="6040" t="57417" r="31643" b="3721"/>
          <a:stretch/>
        </p:blipFill>
        <p:spPr>
          <a:xfrm>
            <a:off x="324463" y="1465094"/>
            <a:ext cx="4404853" cy="2084352"/>
          </a:xfrm>
          <a:prstGeom prst="rect">
            <a:avLst/>
          </a:prstGeom>
        </p:spPr>
      </p:pic>
    </p:spTree>
    <p:extLst>
      <p:ext uri="{BB962C8B-B14F-4D97-AF65-F5344CB8AC3E}">
        <p14:creationId xmlns:p14="http://schemas.microsoft.com/office/powerpoint/2010/main" val="264628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正方形/長方形 8"/>
          <p:cNvSpPr/>
          <p:nvPr/>
        </p:nvSpPr>
        <p:spPr>
          <a:xfrm>
            <a:off x="0" y="708561"/>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Impact: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did I/we accomplish?</a:t>
            </a: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rotWithShape="1">
          <a:blip r:embed="rId5"/>
          <a:srcRect l="4509" t="13603" r="46945" b="42217"/>
          <a:stretch/>
        </p:blipFill>
        <p:spPr>
          <a:xfrm>
            <a:off x="393290" y="1553497"/>
            <a:ext cx="3431460" cy="2369575"/>
          </a:xfrm>
          <a:prstGeom prst="rect">
            <a:avLst/>
          </a:prstGeom>
        </p:spPr>
      </p:pic>
    </p:spTree>
    <p:extLst>
      <p:ext uri="{BB962C8B-B14F-4D97-AF65-F5344CB8AC3E}">
        <p14:creationId xmlns:p14="http://schemas.microsoft.com/office/powerpoint/2010/main" val="248718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3731855"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we value…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4544938" y="133175"/>
            <a:ext cx="6517509" cy="3108543"/>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is 1 small good thing you want to recommend to your classmates?</a:t>
            </a:r>
          </a:p>
          <a:p>
            <a:pPr algn="ctr">
              <a:spcAft>
                <a:spcPts val="0"/>
              </a:spcAft>
            </a:pPr>
            <a:endParaRPr lang="en-US" altLang="ja-JP" sz="2800" b="1" kern="100" dirty="0">
              <a:effectLst/>
              <a:latin typeface="Calibri" panose="020F0502020204030204" pitchFamily="34" charset="0"/>
              <a:ea typeface="游明朝" panose="02020400000000000000" pitchFamily="18" charset="-128"/>
              <a:cs typeface="Times New Roman" panose="02020603050405020304" pitchFamily="18" charset="0"/>
            </a:endParaRPr>
          </a:p>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It can be a delicious food, a beautiful spot to visit, an activity they can try, or anything else that can make their life just a little better.</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3" name="図 2"/>
          <p:cNvPicPr>
            <a:picLocks noChangeAspect="1"/>
          </p:cNvPicPr>
          <p:nvPr/>
        </p:nvPicPr>
        <p:blipFill>
          <a:blip r:embed="rId3"/>
          <a:stretch>
            <a:fillRect/>
          </a:stretch>
        </p:blipFill>
        <p:spPr>
          <a:xfrm>
            <a:off x="5271247" y="3640990"/>
            <a:ext cx="2904565" cy="2718438"/>
          </a:xfrm>
          <a:prstGeom prst="rect">
            <a:avLst/>
          </a:prstGeom>
        </p:spPr>
      </p:pic>
      <p:pic>
        <p:nvPicPr>
          <p:cNvPr id="5" name="図 4"/>
          <p:cNvPicPr>
            <a:picLocks noChangeAspect="1"/>
          </p:cNvPicPr>
          <p:nvPr/>
        </p:nvPicPr>
        <p:blipFill>
          <a:blip r:embed="rId4"/>
          <a:stretch>
            <a:fillRect/>
          </a:stretch>
        </p:blipFill>
        <p:spPr>
          <a:xfrm>
            <a:off x="1572229" y="2958528"/>
            <a:ext cx="3381847" cy="1514686"/>
          </a:xfrm>
          <a:prstGeom prst="rect">
            <a:avLst/>
          </a:prstGeom>
        </p:spPr>
      </p:pic>
      <p:pic>
        <p:nvPicPr>
          <p:cNvPr id="6" name="図 5"/>
          <p:cNvPicPr>
            <a:picLocks noChangeAspect="1"/>
          </p:cNvPicPr>
          <p:nvPr/>
        </p:nvPicPr>
        <p:blipFill>
          <a:blip r:embed="rId5"/>
          <a:stretch>
            <a:fillRect/>
          </a:stretch>
        </p:blipFill>
        <p:spPr>
          <a:xfrm>
            <a:off x="8559526" y="3288223"/>
            <a:ext cx="1714028" cy="2737329"/>
          </a:xfrm>
          <a:prstGeom prst="rect">
            <a:avLst/>
          </a:prstGeom>
        </p:spPr>
      </p:pic>
      <p:pic>
        <p:nvPicPr>
          <p:cNvPr id="8" name="図 7"/>
          <p:cNvPicPr>
            <a:picLocks noChangeAspect="1"/>
          </p:cNvPicPr>
          <p:nvPr/>
        </p:nvPicPr>
        <p:blipFill>
          <a:blip r:embed="rId6"/>
          <a:stretch>
            <a:fillRect/>
          </a:stretch>
        </p:blipFill>
        <p:spPr>
          <a:xfrm>
            <a:off x="1327417" y="4631536"/>
            <a:ext cx="2867425" cy="1933845"/>
          </a:xfrm>
          <a:prstGeom prst="rect">
            <a:avLst/>
          </a:prstGeom>
        </p:spPr>
      </p:pic>
    </p:spTree>
    <p:extLst>
      <p:ext uri="{BB962C8B-B14F-4D97-AF65-F5344CB8AC3E}">
        <p14:creationId xmlns:p14="http://schemas.microsoft.com/office/powerpoint/2010/main" val="292509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ACTION   versus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10237811" y="0"/>
            <a:ext cx="1954189"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Betty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Osei</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Bonsu</a:t>
            </a:r>
            <a:endParaRPr lang="ja-JP" altLang="en-US" sz="2000" dirty="0">
              <a:latin typeface="Calibri" panose="020F0502020204030204" pitchFamily="34" charset="0"/>
              <a:cs typeface="Calibri" panose="020F0502020204030204" pitchFamily="34" charset="0"/>
            </a:endParaRPr>
          </a:p>
        </p:txBody>
      </p:sp>
      <p:sp>
        <p:nvSpPr>
          <p:cNvPr id="12" name="正方形/長方形 11"/>
          <p:cNvSpPr/>
          <p:nvPr/>
        </p:nvSpPr>
        <p:spPr>
          <a:xfrm>
            <a:off x="10563797" y="356949"/>
            <a:ext cx="1628203"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rPr>
              <a:t>Melati</a:t>
            </a:r>
            <a:r>
              <a:rPr lang="en-US" altLang="ja-JP" sz="2000" dirty="0" smtClean="0">
                <a:latin typeface="Calibri" panose="020F0502020204030204" pitchFamily="34" charset="0"/>
                <a:ea typeface="游明朝" panose="02020400000000000000" pitchFamily="18" charset="-128"/>
              </a:rPr>
              <a:t> </a:t>
            </a:r>
            <a:r>
              <a:rPr lang="en-US" altLang="ja-JP" sz="2000" dirty="0" err="1" smtClean="0">
                <a:latin typeface="Calibri" panose="020F0502020204030204" pitchFamily="34" charset="0"/>
                <a:ea typeface="游明朝" panose="02020400000000000000" pitchFamily="18" charset="-128"/>
              </a:rPr>
              <a:t>Wijsen</a:t>
            </a:r>
            <a:endParaRPr lang="ja-JP" altLang="en-US" sz="2000" dirty="0"/>
          </a:p>
        </p:txBody>
      </p:sp>
      <p:sp>
        <p:nvSpPr>
          <p:cNvPr id="13" name="正方形/長方形 12"/>
          <p:cNvSpPr/>
          <p:nvPr/>
        </p:nvSpPr>
        <p:spPr>
          <a:xfrm>
            <a:off x="0" y="0"/>
            <a:ext cx="1270284"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Boyan</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Slat</a:t>
            </a:r>
            <a:endParaRPr lang="ja-JP" altLang="en-US" sz="2000" dirty="0">
              <a:latin typeface="Calibri" panose="020F0502020204030204" pitchFamily="34" charset="0"/>
              <a:cs typeface="Calibri" panose="020F0502020204030204" pitchFamily="34" charset="0"/>
            </a:endParaRPr>
          </a:p>
        </p:txBody>
      </p:sp>
      <p:sp>
        <p:nvSpPr>
          <p:cNvPr id="14" name="正方形/長方形 13"/>
          <p:cNvSpPr/>
          <p:nvPr/>
        </p:nvSpPr>
        <p:spPr>
          <a:xfrm>
            <a:off x="0" y="306751"/>
            <a:ext cx="2209964"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Faine</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Peral</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Loubser</a:t>
            </a:r>
            <a:endParaRPr lang="ja-JP" altLang="en-US" sz="2000" dirty="0">
              <a:latin typeface="Calibri" panose="020F0502020204030204" pitchFamily="34" charset="0"/>
              <a:cs typeface="Calibri" panose="020F0502020204030204" pitchFamily="34" charset="0"/>
            </a:endParaRPr>
          </a:p>
        </p:txBody>
      </p:sp>
      <p:sp>
        <p:nvSpPr>
          <p:cNvPr id="2" name="正方形/長方形 1"/>
          <p:cNvSpPr/>
          <p:nvPr/>
        </p:nvSpPr>
        <p:spPr>
          <a:xfrm>
            <a:off x="127819" y="5876836"/>
            <a:ext cx="6096000" cy="830997"/>
          </a:xfrm>
          <a:prstGeom prst="rect">
            <a:avLst/>
          </a:prstGeom>
        </p:spPr>
        <p:txBody>
          <a:bodyPr>
            <a:spAutoFit/>
          </a:bodyPr>
          <a:lstStyle/>
          <a:p>
            <a:r>
              <a:rPr lang="en-US" altLang="ja-JP" sz="2400" dirty="0">
                <a:latin typeface="Calibri" panose="020F0502020204030204" pitchFamily="34" charset="0"/>
                <a:cs typeface="Calibri" panose="020F0502020204030204" pitchFamily="34" charset="0"/>
              </a:rPr>
              <a:t>Actions are when </a:t>
            </a:r>
            <a:r>
              <a:rPr lang="en-US" altLang="ja-JP" sz="2400" dirty="0" smtClean="0">
                <a:latin typeface="Calibri" panose="020F0502020204030204" pitchFamily="34" charset="0"/>
                <a:cs typeface="Calibri" panose="020F0502020204030204" pitchFamily="34" charset="0"/>
              </a:rPr>
              <a:t>people or groups DO </a:t>
            </a:r>
            <a:r>
              <a:rPr lang="en-US" altLang="ja-JP" sz="2400" dirty="0">
                <a:latin typeface="Calibri" panose="020F0502020204030204" pitchFamily="34" charset="0"/>
                <a:cs typeface="Calibri" panose="020F0502020204030204" pitchFamily="34" charset="0"/>
              </a:rPr>
              <a:t>something</a:t>
            </a:r>
            <a:r>
              <a:rPr lang="en-US" altLang="ja-JP" sz="2400" dirty="0" smtClean="0">
                <a:latin typeface="Calibri" panose="020F0502020204030204" pitchFamily="34" charset="0"/>
                <a:cs typeface="Calibri" panose="020F0502020204030204" pitchFamily="34" charset="0"/>
              </a:rPr>
              <a:t>.</a:t>
            </a:r>
            <a:endParaRPr lang="en-US" altLang="ja-JP" sz="2400" dirty="0">
              <a:latin typeface="Calibri" panose="020F0502020204030204" pitchFamily="34" charset="0"/>
              <a:cs typeface="Calibri" panose="020F0502020204030204" pitchFamily="34" charset="0"/>
            </a:endParaRPr>
          </a:p>
        </p:txBody>
      </p:sp>
      <p:sp>
        <p:nvSpPr>
          <p:cNvPr id="10" name="正方形/長方形 9"/>
          <p:cNvSpPr/>
          <p:nvPr/>
        </p:nvSpPr>
        <p:spPr>
          <a:xfrm>
            <a:off x="6341807" y="5783430"/>
            <a:ext cx="6096000" cy="830997"/>
          </a:xfrm>
          <a:prstGeom prst="rect">
            <a:avLst/>
          </a:prstGeom>
        </p:spPr>
        <p:txBody>
          <a:bodyPr>
            <a:spAutoFit/>
          </a:bodyPr>
          <a:lstStyle/>
          <a:p>
            <a:r>
              <a:rPr lang="en-US" altLang="ja-JP" sz="2400" dirty="0" smtClean="0">
                <a:latin typeface="Calibri" panose="020F0502020204030204" pitchFamily="34" charset="0"/>
                <a:cs typeface="Calibri" panose="020F0502020204030204" pitchFamily="34" charset="0"/>
              </a:rPr>
              <a:t>A Campaign </a:t>
            </a:r>
            <a:r>
              <a:rPr lang="en-US" altLang="ja-JP" sz="2400" dirty="0">
                <a:latin typeface="Calibri" panose="020F0502020204030204" pitchFamily="34" charset="0"/>
                <a:cs typeface="Calibri" panose="020F0502020204030204" pitchFamily="34" charset="0"/>
              </a:rPr>
              <a:t>tries to change </a:t>
            </a:r>
            <a:r>
              <a:rPr lang="en-US" altLang="ja-JP" sz="2400" dirty="0" smtClean="0">
                <a:latin typeface="Calibri" panose="020F0502020204030204" pitchFamily="34" charset="0"/>
                <a:cs typeface="Calibri" panose="020F0502020204030204" pitchFamily="34" charset="0"/>
              </a:rPr>
              <a:t>the behavior of individuals or groups</a:t>
            </a:r>
            <a:r>
              <a:rPr lang="en-US" altLang="ja-JP" sz="2400" dirty="0">
                <a:latin typeface="Calibri" panose="020F0502020204030204" pitchFamily="34" charset="0"/>
                <a:cs typeface="Calibri" panose="020F0502020204030204" pitchFamily="34" charset="0"/>
              </a:rPr>
              <a:t>.</a:t>
            </a:r>
          </a:p>
        </p:txBody>
      </p:sp>
      <p:cxnSp>
        <p:nvCxnSpPr>
          <p:cNvPr id="7" name="直線コネクタ 6"/>
          <p:cNvCxnSpPr/>
          <p:nvPr/>
        </p:nvCxnSpPr>
        <p:spPr>
          <a:xfrm>
            <a:off x="5653548" y="707923"/>
            <a:ext cx="0" cy="61500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6392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5952223" y="245806"/>
            <a:ext cx="4500287" cy="6205572"/>
          </a:xfrm>
          <a:prstGeom prst="rect">
            <a:avLst/>
          </a:prstGeom>
          <a:ln>
            <a:noFill/>
          </a:ln>
          <a:effectLst>
            <a:outerShdw blurRad="190500" algn="tl" rotWithShape="0">
              <a:srgbClr val="000000">
                <a:alpha val="70000"/>
              </a:srgbClr>
            </a:outerShdw>
          </a:effectLst>
        </p:spPr>
      </p:pic>
      <p:sp>
        <p:nvSpPr>
          <p:cNvPr id="5" name="正方形/長方形 4"/>
          <p:cNvSpPr/>
          <p:nvPr/>
        </p:nvSpPr>
        <p:spPr>
          <a:xfrm>
            <a:off x="0" y="0"/>
            <a:ext cx="43027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Review/Homework</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520902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0"/>
            <a:ext cx="3731855"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we value…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2662350" y="3750038"/>
            <a:ext cx="6517509" cy="2677656"/>
          </a:xfrm>
          <a:prstGeom prst="rect">
            <a:avLst/>
          </a:prstGeom>
        </p:spPr>
        <p:txBody>
          <a:bodyPr wrap="square">
            <a:spAutoFit/>
          </a:bodyPr>
          <a:lstStyle/>
          <a:p>
            <a:pPr algn="ctr">
              <a:spcAft>
                <a:spcPts val="0"/>
              </a:spcAft>
            </a:pPr>
            <a:r>
              <a:rPr lang="en-US" altLang="ja-JP" sz="2800" kern="100" dirty="0" smtClean="0">
                <a:latin typeface="Calibri" panose="020F0502020204030204" pitchFamily="34" charset="0"/>
                <a:ea typeface="游明朝" panose="02020400000000000000" pitchFamily="18" charset="-128"/>
                <a:cs typeface="Calibri" panose="020F0502020204030204" pitchFamily="34" charset="0"/>
              </a:rPr>
              <a:t>People want to support and protect the things the value. </a:t>
            </a:r>
          </a:p>
          <a:p>
            <a:pPr algn="ctr">
              <a:spcAft>
                <a:spcPts val="0"/>
              </a:spcAft>
            </a:pPr>
            <a:r>
              <a:rPr lang="en-US" altLang="ja-JP" sz="2800" kern="100" dirty="0" smtClean="0">
                <a:effectLst/>
                <a:latin typeface="Calibri" panose="020F0502020204030204" pitchFamily="34" charset="0"/>
                <a:ea typeface="游明朝" panose="02020400000000000000" pitchFamily="18" charset="-128"/>
                <a:cs typeface="Calibri" panose="020F0502020204030204" pitchFamily="34" charset="0"/>
              </a:rPr>
              <a:t>If we want people to protect our oceans, people have to see how our oceans directly connect to the things they value.</a:t>
            </a:r>
          </a:p>
          <a:p>
            <a:pPr algn="ctr">
              <a:spcAft>
                <a:spcPts val="0"/>
              </a:spcAft>
            </a:pPr>
            <a:r>
              <a:rPr lang="en-US" altLang="ja-JP" sz="2800" kern="100" dirty="0" smtClean="0">
                <a:latin typeface="Calibri" panose="020F0502020204030204" pitchFamily="34" charset="0"/>
                <a:ea typeface="游明朝" panose="02020400000000000000" pitchFamily="18" charset="-128"/>
                <a:cs typeface="Calibri" panose="020F0502020204030204" pitchFamily="34" charset="0"/>
              </a:rPr>
              <a:t>BIG and SMALL</a:t>
            </a:r>
            <a:endParaRPr lang="ja-JP" altLang="ja-JP" sz="2800" kern="100" dirty="0">
              <a:effectLst/>
              <a:latin typeface="Calibri" panose="020F0502020204030204" pitchFamily="34" charset="0"/>
              <a:ea typeface="游明朝" panose="02020400000000000000" pitchFamily="18" charset="-128"/>
              <a:cs typeface="Calibri" panose="020F0502020204030204" pitchFamily="34" charset="0"/>
            </a:endParaRPr>
          </a:p>
        </p:txBody>
      </p:sp>
      <p:sp>
        <p:nvSpPr>
          <p:cNvPr id="8" name="正方形/長方形 7"/>
          <p:cNvSpPr/>
          <p:nvPr/>
        </p:nvSpPr>
        <p:spPr>
          <a:xfrm>
            <a:off x="1775012" y="1100043"/>
            <a:ext cx="8157882" cy="1077218"/>
          </a:xfrm>
          <a:prstGeom prst="rect">
            <a:avLst/>
          </a:prstGeom>
        </p:spPr>
        <p:txBody>
          <a:bodyPr wrap="squar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Thinking of what you recommended, what do you value?</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正方形/長方形 8"/>
          <p:cNvSpPr/>
          <p:nvPr/>
        </p:nvSpPr>
        <p:spPr>
          <a:xfrm>
            <a:off x="1748118" y="2261826"/>
            <a:ext cx="8157882" cy="1077218"/>
          </a:xfrm>
          <a:prstGeom prst="rect">
            <a:avLst/>
          </a:prstGeom>
        </p:spPr>
        <p:txBody>
          <a:bodyPr wrap="squar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Thinking of what you recommended, what do you value?</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p:cNvPicPr>
            <a:picLocks noChangeAspect="1"/>
          </p:cNvPicPr>
          <p:nvPr/>
        </p:nvPicPr>
        <p:blipFill>
          <a:blip r:embed="rId3"/>
          <a:stretch>
            <a:fillRect/>
          </a:stretch>
        </p:blipFill>
        <p:spPr>
          <a:xfrm>
            <a:off x="164291" y="2994212"/>
            <a:ext cx="2284118" cy="1607067"/>
          </a:xfrm>
          <a:prstGeom prst="rect">
            <a:avLst/>
          </a:prstGeom>
        </p:spPr>
      </p:pic>
      <p:pic>
        <p:nvPicPr>
          <p:cNvPr id="6" name="図 5"/>
          <p:cNvPicPr>
            <a:picLocks noChangeAspect="1"/>
          </p:cNvPicPr>
          <p:nvPr/>
        </p:nvPicPr>
        <p:blipFill>
          <a:blip r:embed="rId4"/>
          <a:stretch>
            <a:fillRect/>
          </a:stretch>
        </p:blipFill>
        <p:spPr>
          <a:xfrm>
            <a:off x="347769" y="4787152"/>
            <a:ext cx="2021720" cy="1651329"/>
          </a:xfrm>
          <a:prstGeom prst="rect">
            <a:avLst/>
          </a:prstGeom>
        </p:spPr>
      </p:pic>
      <p:pic>
        <p:nvPicPr>
          <p:cNvPr id="10" name="図 9"/>
          <p:cNvPicPr>
            <a:picLocks noChangeAspect="1"/>
          </p:cNvPicPr>
          <p:nvPr/>
        </p:nvPicPr>
        <p:blipFill>
          <a:blip r:embed="rId5"/>
          <a:stretch>
            <a:fillRect/>
          </a:stretch>
        </p:blipFill>
        <p:spPr>
          <a:xfrm>
            <a:off x="9626588" y="2868706"/>
            <a:ext cx="2171447" cy="1801233"/>
          </a:xfrm>
          <a:prstGeom prst="rect">
            <a:avLst/>
          </a:prstGeom>
        </p:spPr>
      </p:pic>
      <p:pic>
        <p:nvPicPr>
          <p:cNvPr id="12" name="図 11"/>
          <p:cNvPicPr>
            <a:picLocks noChangeAspect="1"/>
          </p:cNvPicPr>
          <p:nvPr/>
        </p:nvPicPr>
        <p:blipFill>
          <a:blip r:embed="rId6"/>
          <a:stretch>
            <a:fillRect/>
          </a:stretch>
        </p:blipFill>
        <p:spPr>
          <a:xfrm>
            <a:off x="9327050" y="4787153"/>
            <a:ext cx="2560149" cy="1688894"/>
          </a:xfrm>
          <a:prstGeom prst="rect">
            <a:avLst/>
          </a:prstGeom>
        </p:spPr>
      </p:pic>
    </p:spTree>
    <p:extLst>
      <p:ext uri="{BB962C8B-B14F-4D97-AF65-F5344CB8AC3E}">
        <p14:creationId xmlns:p14="http://schemas.microsoft.com/office/powerpoint/2010/main" val="112217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38625" y="663388"/>
            <a:ext cx="4405092" cy="5905164"/>
          </a:xfrm>
          <a:prstGeom prst="rect">
            <a:avLst/>
          </a:prstGeom>
        </p:spPr>
      </p:pic>
      <p:cxnSp>
        <p:nvCxnSpPr>
          <p:cNvPr id="7" name="直線コネクタ 6"/>
          <p:cNvCxnSpPr/>
          <p:nvPr/>
        </p:nvCxnSpPr>
        <p:spPr>
          <a:xfrm flipV="1">
            <a:off x="244717" y="143435"/>
            <a:ext cx="4901024" cy="1198983"/>
          </a:xfrm>
          <a:prstGeom prst="line">
            <a:avLst/>
          </a:prstGeom>
        </p:spPr>
        <p:style>
          <a:lnRef idx="3">
            <a:schemeClr val="dk1"/>
          </a:lnRef>
          <a:fillRef idx="0">
            <a:schemeClr val="dk1"/>
          </a:fillRef>
          <a:effectRef idx="2">
            <a:schemeClr val="dk1"/>
          </a:effectRef>
          <a:fontRef idx="minor">
            <a:schemeClr val="tx1"/>
          </a:fontRef>
        </p:style>
      </p:cxnSp>
      <p:cxnSp>
        <p:nvCxnSpPr>
          <p:cNvPr id="8" name="直線コネクタ 7"/>
          <p:cNvCxnSpPr/>
          <p:nvPr/>
        </p:nvCxnSpPr>
        <p:spPr>
          <a:xfrm flipV="1">
            <a:off x="276952" y="1631576"/>
            <a:ext cx="4797072" cy="67523"/>
          </a:xfrm>
          <a:prstGeom prst="line">
            <a:avLst/>
          </a:prstGeom>
        </p:spPr>
        <p:style>
          <a:lnRef idx="3">
            <a:schemeClr val="dk1"/>
          </a:lnRef>
          <a:fillRef idx="0">
            <a:schemeClr val="dk1"/>
          </a:fillRef>
          <a:effectRef idx="2">
            <a:schemeClr val="dk1"/>
          </a:effectRef>
          <a:fontRef idx="minor">
            <a:schemeClr val="tx1"/>
          </a:fontRef>
        </p:style>
      </p:cxnSp>
      <p:sp>
        <p:nvSpPr>
          <p:cNvPr id="12" name="正方形/長方形 11"/>
          <p:cNvSpPr/>
          <p:nvPr/>
        </p:nvSpPr>
        <p:spPr>
          <a:xfrm rot="1215766">
            <a:off x="6145174" y="3254585"/>
            <a:ext cx="4681363" cy="1323439"/>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do we get from our oceans?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9" name="図 8"/>
          <p:cNvPicPr>
            <a:picLocks noChangeAspect="1"/>
          </p:cNvPicPr>
          <p:nvPr/>
        </p:nvPicPr>
        <p:blipFill>
          <a:blip r:embed="rId4"/>
          <a:stretch>
            <a:fillRect/>
          </a:stretch>
        </p:blipFill>
        <p:spPr>
          <a:xfrm>
            <a:off x="5131465" y="126846"/>
            <a:ext cx="6726475" cy="15226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7347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266700" y="0"/>
            <a:ext cx="12192000" cy="584775"/>
          </a:xfrm>
          <a:prstGeom prst="rect">
            <a:avLst/>
          </a:prstGeom>
        </p:spPr>
        <p:txBody>
          <a:bodyPr wrap="squar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What we get from our oceans</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3" name="グループ化 3"/>
          <p:cNvGrpSpPr/>
          <p:nvPr/>
        </p:nvGrpSpPr>
        <p:grpSpPr>
          <a:xfrm>
            <a:off x="3674225" y="1767840"/>
            <a:ext cx="2035199" cy="2244436"/>
            <a:chOff x="8246225" y="1463040"/>
            <a:chExt cx="2035199" cy="2244436"/>
          </a:xfrm>
        </p:grpSpPr>
        <p:sp>
          <p:nvSpPr>
            <p:cNvPr id="4" name="正方形/長方形 1"/>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2"/>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Clouds</a:t>
              </a:r>
              <a:endParaRPr kumimoji="1" lang="ja-JP" altLang="en-US" dirty="0">
                <a:latin typeface="Bradley Hand ITC" panose="03070402050302030203" pitchFamily="66" charset="0"/>
              </a:endParaRPr>
            </a:p>
          </p:txBody>
        </p:sp>
      </p:grpSp>
      <p:grpSp>
        <p:nvGrpSpPr>
          <p:cNvPr id="6" name="グループ化 11"/>
          <p:cNvGrpSpPr/>
          <p:nvPr/>
        </p:nvGrpSpPr>
        <p:grpSpPr>
          <a:xfrm>
            <a:off x="5855491" y="3111015"/>
            <a:ext cx="2035199" cy="2244436"/>
            <a:chOff x="8246225" y="1463040"/>
            <a:chExt cx="2035199" cy="2244436"/>
          </a:xfrm>
        </p:grpSpPr>
        <p:sp>
          <p:nvSpPr>
            <p:cNvPr id="7" name="正方形/長方形 12"/>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13"/>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Fish sticks</a:t>
              </a:r>
              <a:endParaRPr kumimoji="1" lang="ja-JP" altLang="en-US" dirty="0">
                <a:latin typeface="Bradley Hand ITC" panose="03070402050302030203" pitchFamily="66" charset="0"/>
              </a:endParaRPr>
            </a:p>
          </p:txBody>
        </p:sp>
      </p:grpSp>
    </p:spTree>
    <p:extLst>
      <p:ext uri="{BB962C8B-B14F-4D97-AF65-F5344CB8AC3E}">
        <p14:creationId xmlns:p14="http://schemas.microsoft.com/office/powerpoint/2010/main" val="225592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線コネクタ 14"/>
          <p:cNvCxnSpPr/>
          <p:nvPr/>
        </p:nvCxnSpPr>
        <p:spPr>
          <a:xfrm>
            <a:off x="5880847" y="0"/>
            <a:ext cx="0" cy="6858000"/>
          </a:xfrm>
          <a:prstGeom prst="line">
            <a:avLst/>
          </a:prstGeom>
          <a:ln w="38100"/>
        </p:spPr>
        <p:style>
          <a:lnRef idx="1">
            <a:schemeClr val="dk1"/>
          </a:lnRef>
          <a:fillRef idx="0">
            <a:schemeClr val="dk1"/>
          </a:fillRef>
          <a:effectRef idx="0">
            <a:schemeClr val="dk1"/>
          </a:effectRef>
          <a:fontRef idx="minor">
            <a:schemeClr val="tx1"/>
          </a:fontRef>
        </p:style>
      </p:cxnSp>
      <p:sp>
        <p:nvSpPr>
          <p:cNvPr id="22" name="正方形/長方形 21"/>
          <p:cNvSpPr/>
          <p:nvPr/>
        </p:nvSpPr>
        <p:spPr>
          <a:xfrm>
            <a:off x="-266700" y="0"/>
            <a:ext cx="12192000" cy="584775"/>
          </a:xfrm>
          <a:prstGeom prst="rect">
            <a:avLst/>
          </a:prstGeom>
        </p:spPr>
        <p:txBody>
          <a:bodyPr wrap="squar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What we get from our oceans</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3" name="正方形/長方形 22"/>
          <p:cNvSpPr/>
          <p:nvPr/>
        </p:nvSpPr>
        <p:spPr>
          <a:xfrm rot="5400000">
            <a:off x="10177790" y="3319790"/>
            <a:ext cx="3505200" cy="523220"/>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Necessary</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5" name="正方形/長方形 24"/>
          <p:cNvSpPr/>
          <p:nvPr/>
        </p:nvSpPr>
        <p:spPr>
          <a:xfrm rot="5400000">
            <a:off x="-1490990" y="2938790"/>
            <a:ext cx="3505200" cy="523220"/>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Supplementary</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6" name="直線コネクタ 5"/>
          <p:cNvCxnSpPr/>
          <p:nvPr/>
        </p:nvCxnSpPr>
        <p:spPr>
          <a:xfrm flipV="1">
            <a:off x="234176" y="1048216"/>
            <a:ext cx="11541512" cy="33452"/>
          </a:xfrm>
          <a:prstGeom prst="line">
            <a:avLst/>
          </a:prstGeom>
          <a:ln w="571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正方形/長方形 6"/>
          <p:cNvSpPr/>
          <p:nvPr/>
        </p:nvSpPr>
        <p:spPr>
          <a:xfrm>
            <a:off x="267915" y="1178313"/>
            <a:ext cx="444352"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p:cNvSpPr/>
          <p:nvPr/>
        </p:nvSpPr>
        <p:spPr>
          <a:xfrm>
            <a:off x="10661107" y="1196898"/>
            <a:ext cx="704039"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10</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9" name="グループ化 3"/>
          <p:cNvGrpSpPr/>
          <p:nvPr/>
        </p:nvGrpSpPr>
        <p:grpSpPr>
          <a:xfrm>
            <a:off x="9537143" y="2216075"/>
            <a:ext cx="2035199" cy="2244436"/>
            <a:chOff x="8246225" y="1463040"/>
            <a:chExt cx="2035199" cy="2244436"/>
          </a:xfrm>
        </p:grpSpPr>
        <p:sp>
          <p:nvSpPr>
            <p:cNvPr id="10" name="正方形/長方形 1"/>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2"/>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Clouds</a:t>
              </a:r>
              <a:endParaRPr kumimoji="1" lang="ja-JP" altLang="en-US" dirty="0">
                <a:latin typeface="Bradley Hand ITC" panose="03070402050302030203" pitchFamily="66" charset="0"/>
              </a:endParaRPr>
            </a:p>
          </p:txBody>
        </p:sp>
      </p:grpSp>
      <p:grpSp>
        <p:nvGrpSpPr>
          <p:cNvPr id="12" name="グループ化 11"/>
          <p:cNvGrpSpPr/>
          <p:nvPr/>
        </p:nvGrpSpPr>
        <p:grpSpPr>
          <a:xfrm>
            <a:off x="889045" y="2304192"/>
            <a:ext cx="2035199" cy="2244436"/>
            <a:chOff x="8246225" y="1463040"/>
            <a:chExt cx="2035199" cy="2244436"/>
          </a:xfrm>
        </p:grpSpPr>
        <p:sp>
          <p:nvSpPr>
            <p:cNvPr id="13" name="正方形/長方形 12"/>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Fish sticks</a:t>
              </a:r>
              <a:endParaRPr kumimoji="1" lang="ja-JP" altLang="en-US" dirty="0">
                <a:latin typeface="Bradley Hand ITC" panose="03070402050302030203" pitchFamily="66" charset="0"/>
              </a:endParaRPr>
            </a:p>
          </p:txBody>
        </p:sp>
      </p:grpSp>
      <p:sp>
        <p:nvSpPr>
          <p:cNvPr id="16" name="正方形/長方形 15"/>
          <p:cNvSpPr/>
          <p:nvPr/>
        </p:nvSpPr>
        <p:spPr>
          <a:xfrm>
            <a:off x="5673632" y="1025913"/>
            <a:ext cx="444352" cy="707886"/>
          </a:xfrm>
          <a:prstGeom prst="rect">
            <a:avLst/>
          </a:prstGeom>
        </p:spPr>
        <p:txBody>
          <a:bodyPr wrap="none">
            <a:spAutoFit/>
          </a:bodyPr>
          <a:lstStyle/>
          <a:p>
            <a:pPr algn="ct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5</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21042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46134" y="0"/>
            <a:ext cx="3139257"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Trivia masters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1030941" y="741830"/>
            <a:ext cx="10820401" cy="1323439"/>
          </a:xfrm>
          <a:prstGeom prst="rect">
            <a:avLst/>
          </a:prstGeom>
          <a:ln w="12700">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10 points: The earth’s oceans make more than </a:t>
            </a:r>
          </a:p>
          <a:p>
            <a:pP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 </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________ the oxygen we breathe. </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2" name="正方形/長方形 11"/>
          <p:cNvSpPr/>
          <p:nvPr/>
        </p:nvSpPr>
        <p:spPr>
          <a:xfrm>
            <a:off x="1005166" y="2312894"/>
            <a:ext cx="10820401" cy="1323439"/>
          </a:xfrm>
          <a:prstGeom prst="rect">
            <a:avLst/>
          </a:prstGeom>
          <a:ln w="9525">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20 points: The earth’s oceans provide food for</a:t>
            </a:r>
          </a:p>
          <a:p>
            <a:pP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 </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________ of people. </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3" name="正方形/長方形 12"/>
          <p:cNvSpPr/>
          <p:nvPr/>
        </p:nvSpPr>
        <p:spPr>
          <a:xfrm>
            <a:off x="991721" y="3853703"/>
            <a:ext cx="10820401" cy="1323439"/>
          </a:xfrm>
          <a:prstGeom prst="rect">
            <a:avLst/>
          </a:prstGeom>
          <a:ln w="9525">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30 points: Nearly _____________ tons of plastic </a:t>
            </a:r>
          </a:p>
          <a:p>
            <a:pP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 </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waste enter the oceans every year. </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946897" y="5368738"/>
            <a:ext cx="10820401" cy="707886"/>
          </a:xfrm>
          <a:prstGeom prst="rect">
            <a:avLst/>
          </a:prstGeom>
          <a:ln w="9525">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50 points: Your question</a:t>
            </a: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62796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107640"/>
            <a:ext cx="7343037"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Trivia masters: 50 point questions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p:cNvSpPr/>
          <p:nvPr/>
        </p:nvSpPr>
        <p:spPr>
          <a:xfrm>
            <a:off x="240731" y="608105"/>
            <a:ext cx="11666347" cy="1138773"/>
          </a:xfrm>
          <a:prstGeom prst="rect">
            <a:avLst/>
          </a:prstGeom>
          <a:ln w="9525">
            <a:solidFill>
              <a:schemeClr val="tx1"/>
            </a:solidFill>
          </a:ln>
        </p:spPr>
        <p:txBody>
          <a:bodyPr wrap="square">
            <a:spAutoFit/>
          </a:bodyPr>
          <a:lstStyle/>
          <a:p>
            <a:pPr>
              <a:spcAft>
                <a:spcPts val="0"/>
              </a:spcAft>
            </a:pPr>
            <a:r>
              <a:rPr lang="en-US" altLang="ja-JP" sz="3400" b="1" kern="100" dirty="0" smtClean="0">
                <a:latin typeface="Calibri" panose="020F0502020204030204" pitchFamily="34" charset="0"/>
                <a:ea typeface="游明朝" panose="02020400000000000000" pitchFamily="18" charset="-128"/>
                <a:cs typeface="Times New Roman" panose="02020603050405020304" pitchFamily="18" charset="0"/>
              </a:rPr>
              <a:t>Team 1:</a:t>
            </a:r>
          </a:p>
          <a:p>
            <a:pPr>
              <a:spcAft>
                <a:spcPts val="0"/>
              </a:spcAft>
            </a:pPr>
            <a:endParaRPr lang="ja-JP" altLang="ja-JP" sz="3400" kern="100" dirty="0">
              <a:effectLst/>
              <a:latin typeface="Calibri" panose="020F0502020204030204" pitchFamily="34" charset="0"/>
              <a:ea typeface="游明朝" panose="02020400000000000000" pitchFamily="18" charset="-128"/>
              <a:cs typeface="Calibri" panose="020F0502020204030204" pitchFamily="34" charset="0"/>
            </a:endParaRPr>
          </a:p>
        </p:txBody>
      </p:sp>
      <p:sp>
        <p:nvSpPr>
          <p:cNvPr id="12" name="正方形/長方形 11"/>
          <p:cNvSpPr/>
          <p:nvPr/>
        </p:nvSpPr>
        <p:spPr>
          <a:xfrm>
            <a:off x="244044" y="1843870"/>
            <a:ext cx="11666347" cy="1138773"/>
          </a:xfrm>
          <a:prstGeom prst="rect">
            <a:avLst/>
          </a:prstGeom>
          <a:ln w="9525">
            <a:solidFill>
              <a:schemeClr val="tx1"/>
            </a:solidFill>
          </a:ln>
        </p:spPr>
        <p:txBody>
          <a:bodyPr wrap="square">
            <a:spAutoFit/>
          </a:bodyPr>
          <a:lstStyle/>
          <a:p>
            <a:pPr>
              <a:spcAft>
                <a:spcPts val="0"/>
              </a:spcAft>
            </a:pPr>
            <a:r>
              <a:rPr lang="en-US" altLang="ja-JP" sz="3400" b="1" kern="100" dirty="0" smtClean="0">
                <a:latin typeface="Calibri" panose="020F0502020204030204" pitchFamily="34" charset="0"/>
                <a:ea typeface="游明朝" panose="02020400000000000000" pitchFamily="18" charset="-128"/>
                <a:cs typeface="Times New Roman" panose="02020603050405020304" pitchFamily="18" charset="0"/>
              </a:rPr>
              <a:t>Team 2:</a:t>
            </a:r>
          </a:p>
          <a:p>
            <a:pPr>
              <a:spcAft>
                <a:spcPts val="0"/>
              </a:spcAft>
            </a:pPr>
            <a:endParaRPr lang="ja-JP" altLang="ja-JP" sz="3400" kern="100" dirty="0">
              <a:effectLst/>
              <a:latin typeface="Calibri" panose="020F0502020204030204" pitchFamily="34" charset="0"/>
              <a:ea typeface="游明朝" panose="02020400000000000000" pitchFamily="18" charset="-128"/>
              <a:cs typeface="Calibri" panose="020F0502020204030204" pitchFamily="34" charset="0"/>
            </a:endParaRPr>
          </a:p>
        </p:txBody>
      </p:sp>
      <p:sp>
        <p:nvSpPr>
          <p:cNvPr id="14" name="正方形/長方形 13"/>
          <p:cNvSpPr/>
          <p:nvPr/>
        </p:nvSpPr>
        <p:spPr>
          <a:xfrm>
            <a:off x="257296" y="3059757"/>
            <a:ext cx="11666347" cy="1138773"/>
          </a:xfrm>
          <a:prstGeom prst="rect">
            <a:avLst/>
          </a:prstGeom>
          <a:ln w="9525">
            <a:solidFill>
              <a:schemeClr val="tx1"/>
            </a:solidFill>
          </a:ln>
        </p:spPr>
        <p:txBody>
          <a:bodyPr wrap="square">
            <a:spAutoFit/>
          </a:bodyPr>
          <a:lstStyle/>
          <a:p>
            <a:pPr>
              <a:spcAft>
                <a:spcPts val="0"/>
              </a:spcAft>
            </a:pPr>
            <a:r>
              <a:rPr lang="en-US" altLang="ja-JP" sz="3400" b="1" kern="100" dirty="0" smtClean="0">
                <a:latin typeface="Calibri" panose="020F0502020204030204" pitchFamily="34" charset="0"/>
                <a:ea typeface="游明朝" panose="02020400000000000000" pitchFamily="18" charset="-128"/>
                <a:cs typeface="Times New Roman" panose="02020603050405020304" pitchFamily="18" charset="0"/>
              </a:rPr>
              <a:t>Team 3:</a:t>
            </a:r>
          </a:p>
          <a:p>
            <a:pPr>
              <a:spcAft>
                <a:spcPts val="0"/>
              </a:spcAft>
            </a:pPr>
            <a:endParaRPr lang="ja-JP" altLang="ja-JP" sz="3400" kern="100" dirty="0">
              <a:effectLst/>
              <a:latin typeface="Calibri" panose="020F0502020204030204" pitchFamily="34" charset="0"/>
              <a:ea typeface="游明朝" panose="02020400000000000000" pitchFamily="18" charset="-128"/>
              <a:cs typeface="Calibri" panose="020F0502020204030204" pitchFamily="34" charset="0"/>
            </a:endParaRPr>
          </a:p>
        </p:txBody>
      </p:sp>
      <p:sp>
        <p:nvSpPr>
          <p:cNvPr id="15" name="正方形/長方形 14"/>
          <p:cNvSpPr/>
          <p:nvPr/>
        </p:nvSpPr>
        <p:spPr>
          <a:xfrm>
            <a:off x="260609" y="4295523"/>
            <a:ext cx="11666347" cy="1138773"/>
          </a:xfrm>
          <a:prstGeom prst="rect">
            <a:avLst/>
          </a:prstGeom>
          <a:ln w="9525">
            <a:solidFill>
              <a:schemeClr val="tx1"/>
            </a:solidFill>
          </a:ln>
        </p:spPr>
        <p:txBody>
          <a:bodyPr wrap="square">
            <a:spAutoFit/>
          </a:bodyPr>
          <a:lstStyle/>
          <a:p>
            <a:pPr>
              <a:spcAft>
                <a:spcPts val="0"/>
              </a:spcAft>
            </a:pPr>
            <a:r>
              <a:rPr lang="en-US" altLang="ja-JP" sz="3400" b="1" kern="100" dirty="0" smtClean="0">
                <a:latin typeface="Calibri" panose="020F0502020204030204" pitchFamily="34" charset="0"/>
                <a:ea typeface="游明朝" panose="02020400000000000000" pitchFamily="18" charset="-128"/>
                <a:cs typeface="Times New Roman" panose="02020603050405020304" pitchFamily="18" charset="0"/>
              </a:rPr>
              <a:t>Team 4:</a:t>
            </a:r>
          </a:p>
          <a:p>
            <a:pPr>
              <a:spcAft>
                <a:spcPts val="0"/>
              </a:spcAft>
            </a:pPr>
            <a:endParaRPr lang="ja-JP" altLang="ja-JP" sz="3400" kern="100" dirty="0">
              <a:effectLst/>
              <a:latin typeface="Calibri" panose="020F0502020204030204" pitchFamily="34" charset="0"/>
              <a:ea typeface="游明朝" panose="02020400000000000000" pitchFamily="18" charset="-128"/>
              <a:cs typeface="Calibri" panose="020F0502020204030204" pitchFamily="34" charset="0"/>
            </a:endParaRPr>
          </a:p>
        </p:txBody>
      </p:sp>
      <p:sp>
        <p:nvSpPr>
          <p:cNvPr id="16" name="正方形/長方形 15"/>
          <p:cNvSpPr/>
          <p:nvPr/>
        </p:nvSpPr>
        <p:spPr>
          <a:xfrm>
            <a:off x="253983" y="5501471"/>
            <a:ext cx="11666347" cy="1138773"/>
          </a:xfrm>
          <a:prstGeom prst="rect">
            <a:avLst/>
          </a:prstGeom>
          <a:ln w="9525">
            <a:solidFill>
              <a:schemeClr val="tx1"/>
            </a:solidFill>
          </a:ln>
        </p:spPr>
        <p:txBody>
          <a:bodyPr wrap="square">
            <a:spAutoFit/>
          </a:bodyPr>
          <a:lstStyle/>
          <a:p>
            <a:pPr>
              <a:spcAft>
                <a:spcPts val="0"/>
              </a:spcAft>
            </a:pPr>
            <a:r>
              <a:rPr lang="en-US" altLang="ja-JP" sz="3400" b="1" kern="100" dirty="0" smtClean="0">
                <a:latin typeface="Calibri" panose="020F0502020204030204" pitchFamily="34" charset="0"/>
                <a:ea typeface="游明朝" panose="02020400000000000000" pitchFamily="18" charset="-128"/>
                <a:cs typeface="Times New Roman" panose="02020603050405020304" pitchFamily="18" charset="0"/>
              </a:rPr>
              <a:t>Team 5:</a:t>
            </a:r>
          </a:p>
          <a:p>
            <a:pPr>
              <a:spcAft>
                <a:spcPts val="0"/>
              </a:spcAft>
            </a:pPr>
            <a:endParaRPr lang="ja-JP" altLang="ja-JP" sz="3400" kern="100" dirty="0">
              <a:effectLst/>
              <a:latin typeface="Calibri" panose="020F0502020204030204" pitchFamily="34" charset="0"/>
              <a:ea typeface="游明朝" panose="02020400000000000000" pitchFamily="18" charset="-128"/>
              <a:cs typeface="Calibri" panose="020F0502020204030204" pitchFamily="34" charset="0"/>
            </a:endParaRPr>
          </a:p>
        </p:txBody>
      </p:sp>
    </p:spTree>
    <p:extLst>
      <p:ext uri="{BB962C8B-B14F-4D97-AF65-F5344CB8AC3E}">
        <p14:creationId xmlns:p14="http://schemas.microsoft.com/office/powerpoint/2010/main" val="11535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210840" y="4068194"/>
            <a:ext cx="2985176" cy="400110"/>
          </a:xfrm>
          <a:prstGeom prst="rect">
            <a:avLst/>
          </a:prstGeom>
        </p:spPr>
        <p:txBody>
          <a:bodyPr wrap="none">
            <a:spAutoFit/>
          </a:bodyPr>
          <a:lstStyle/>
          <a:p>
            <a:r>
              <a:rPr lang="en-US" altLang="ja-JP" sz="2000" b="0" i="0" dirty="0" smtClean="0">
                <a:solidFill>
                  <a:srgbClr val="474747"/>
                </a:solidFill>
                <a:effectLst/>
                <a:latin typeface="Calibri" panose="020F0502020204030204" pitchFamily="34" charset="0"/>
                <a:cs typeface="Calibri" panose="020F0502020204030204" pitchFamily="34" charset="0"/>
              </a:rPr>
              <a:t>Environmental campaigner</a:t>
            </a:r>
            <a:endParaRPr lang="ja-JP" altLang="en-US" sz="2000" dirty="0">
              <a:latin typeface="Calibri" panose="020F0502020204030204" pitchFamily="34" charset="0"/>
              <a:cs typeface="Calibri" panose="020F0502020204030204" pitchFamily="34" charset="0"/>
            </a:endParaRPr>
          </a:p>
        </p:txBody>
      </p:sp>
      <p:sp>
        <p:nvSpPr>
          <p:cNvPr id="9" name="正方形/長方形 8"/>
          <p:cNvSpPr/>
          <p:nvPr/>
        </p:nvSpPr>
        <p:spPr>
          <a:xfrm flipH="1">
            <a:off x="6831105" y="3692565"/>
            <a:ext cx="2599765" cy="400110"/>
          </a:xfrm>
          <a:prstGeom prst="rect">
            <a:avLst/>
          </a:prstGeom>
        </p:spPr>
        <p:txBody>
          <a:bodyPr wrap="square">
            <a:spAutoFit/>
          </a:bodyPr>
          <a:lstStyle/>
          <a:p>
            <a:pPr algn="r"/>
            <a:r>
              <a:rPr lang="en-US" altLang="ja-JP" sz="2000" dirty="0" smtClean="0">
                <a:solidFill>
                  <a:srgbClr val="222222"/>
                </a:solidFill>
                <a:latin typeface="Calibri" panose="020F0502020204030204" pitchFamily="34" charset="0"/>
                <a:ea typeface="游明朝" panose="02020400000000000000" pitchFamily="18" charset="-128"/>
              </a:rPr>
              <a:t>Bye </a:t>
            </a:r>
            <a:r>
              <a:rPr lang="en-US" altLang="ja-JP" sz="2000" dirty="0" err="1" smtClean="0">
                <a:solidFill>
                  <a:srgbClr val="222222"/>
                </a:solidFill>
                <a:latin typeface="Calibri" panose="020F0502020204030204" pitchFamily="34" charset="0"/>
                <a:ea typeface="游明朝" panose="02020400000000000000" pitchFamily="18" charset="-128"/>
              </a:rPr>
              <a:t>Bye</a:t>
            </a:r>
            <a:r>
              <a:rPr lang="en-US" altLang="ja-JP" sz="2000" dirty="0" smtClean="0">
                <a:solidFill>
                  <a:srgbClr val="222222"/>
                </a:solidFill>
                <a:latin typeface="Calibri" panose="020F0502020204030204" pitchFamily="34" charset="0"/>
                <a:ea typeface="游明朝" panose="02020400000000000000" pitchFamily="18" charset="-128"/>
              </a:rPr>
              <a:t> Plastic Bags</a:t>
            </a:r>
            <a:endParaRPr lang="ja-JP" altLang="en-US" sz="2000" dirty="0"/>
          </a:p>
        </p:txBody>
      </p:sp>
      <p:sp>
        <p:nvSpPr>
          <p:cNvPr id="10" name="正方形/長方形 9"/>
          <p:cNvSpPr/>
          <p:nvPr/>
        </p:nvSpPr>
        <p:spPr>
          <a:xfrm>
            <a:off x="7421851" y="0"/>
            <a:ext cx="1954189"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Betty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Osei</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Bonsu</a:t>
            </a:r>
            <a:endParaRPr lang="ja-JP" altLang="en-US" sz="2000" dirty="0">
              <a:latin typeface="Calibri" panose="020F0502020204030204" pitchFamily="34" charset="0"/>
              <a:cs typeface="Calibri" panose="020F0502020204030204" pitchFamily="34" charset="0"/>
            </a:endParaRPr>
          </a:p>
        </p:txBody>
      </p:sp>
      <p:sp>
        <p:nvSpPr>
          <p:cNvPr id="11" name="正方形/長方形 10"/>
          <p:cNvSpPr/>
          <p:nvPr/>
        </p:nvSpPr>
        <p:spPr>
          <a:xfrm>
            <a:off x="7164703" y="3351908"/>
            <a:ext cx="1628203"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rPr>
              <a:t>Melati</a:t>
            </a:r>
            <a:r>
              <a:rPr lang="en-US" altLang="ja-JP" sz="2000" dirty="0" smtClean="0">
                <a:latin typeface="Calibri" panose="020F0502020204030204" pitchFamily="34" charset="0"/>
                <a:ea typeface="游明朝" panose="02020400000000000000" pitchFamily="18" charset="-128"/>
              </a:rPr>
              <a:t> </a:t>
            </a:r>
            <a:r>
              <a:rPr lang="en-US" altLang="ja-JP" sz="2000" dirty="0" err="1" smtClean="0">
                <a:latin typeface="Calibri" panose="020F0502020204030204" pitchFamily="34" charset="0"/>
                <a:ea typeface="游明朝" panose="02020400000000000000" pitchFamily="18" charset="-128"/>
              </a:rPr>
              <a:t>Wijsen</a:t>
            </a:r>
            <a:endParaRPr lang="ja-JP" altLang="en-US" sz="2000" dirty="0"/>
          </a:p>
        </p:txBody>
      </p:sp>
      <p:sp>
        <p:nvSpPr>
          <p:cNvPr id="12" name="正方形/長方形 11"/>
          <p:cNvSpPr/>
          <p:nvPr/>
        </p:nvSpPr>
        <p:spPr>
          <a:xfrm>
            <a:off x="7398846" y="320720"/>
            <a:ext cx="3262047"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Zero Waste City Model maker</a:t>
            </a:r>
            <a:endParaRPr lang="ja-JP" altLang="en-US" sz="2000" dirty="0">
              <a:latin typeface="Calibri" panose="020F0502020204030204" pitchFamily="34" charset="0"/>
              <a:cs typeface="Calibri" panose="020F0502020204030204" pitchFamily="34" charset="0"/>
            </a:endParaRPr>
          </a:p>
        </p:txBody>
      </p:sp>
      <p:sp>
        <p:nvSpPr>
          <p:cNvPr id="13" name="正方形/長方形 12"/>
          <p:cNvSpPr/>
          <p:nvPr/>
        </p:nvSpPr>
        <p:spPr>
          <a:xfrm>
            <a:off x="7391921" y="623278"/>
            <a:ext cx="3657283"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Green African Youth Organization</a:t>
            </a:r>
            <a:endParaRPr lang="ja-JP" altLang="en-US" sz="2000" dirty="0">
              <a:latin typeface="Calibri" panose="020F0502020204030204" pitchFamily="34" charset="0"/>
              <a:cs typeface="Calibri" panose="020F0502020204030204" pitchFamily="34" charset="0"/>
            </a:endParaRPr>
          </a:p>
        </p:txBody>
      </p:sp>
      <p:sp>
        <p:nvSpPr>
          <p:cNvPr id="16" name="正方形/長方形 15"/>
          <p:cNvSpPr/>
          <p:nvPr/>
        </p:nvSpPr>
        <p:spPr>
          <a:xfrm>
            <a:off x="1927607" y="0"/>
            <a:ext cx="1270284"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Boyan</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Slat</a:t>
            </a:r>
            <a:endParaRPr lang="ja-JP" altLang="en-US" sz="2000" dirty="0">
              <a:latin typeface="Calibri" panose="020F0502020204030204" pitchFamily="34" charset="0"/>
              <a:cs typeface="Calibri" panose="020F0502020204030204" pitchFamily="34" charset="0"/>
            </a:endParaRPr>
          </a:p>
        </p:txBody>
      </p:sp>
      <p:sp>
        <p:nvSpPr>
          <p:cNvPr id="17" name="正方形/長方形 16"/>
          <p:cNvSpPr/>
          <p:nvPr/>
        </p:nvSpPr>
        <p:spPr>
          <a:xfrm>
            <a:off x="1946064" y="321840"/>
            <a:ext cx="3130601"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Inventor and climate activist</a:t>
            </a:r>
            <a:endParaRPr lang="ja-JP" altLang="en-US" sz="2000" dirty="0">
              <a:latin typeface="Calibri" panose="020F0502020204030204" pitchFamily="34" charset="0"/>
              <a:cs typeface="Calibri" panose="020F0502020204030204" pitchFamily="34" charset="0"/>
            </a:endParaRPr>
          </a:p>
        </p:txBody>
      </p:sp>
      <p:sp>
        <p:nvSpPr>
          <p:cNvPr id="18" name="正方形/長方形 17"/>
          <p:cNvSpPr/>
          <p:nvPr/>
        </p:nvSpPr>
        <p:spPr>
          <a:xfrm>
            <a:off x="1942497" y="607589"/>
            <a:ext cx="2292615" cy="400110"/>
          </a:xfrm>
          <a:prstGeom prst="rect">
            <a:avLst/>
          </a:prstGeom>
        </p:spPr>
        <p:txBody>
          <a:bodyPr wrap="none">
            <a:spAutoFit/>
          </a:bodyPr>
          <a:lstStyle/>
          <a:p>
            <a:r>
              <a:rPr lang="en-US" altLang="ja-JP" sz="2000" i="1" dirty="0" smtClean="0">
                <a:latin typeface="Calibri" panose="020F0502020204030204" pitchFamily="34" charset="0"/>
                <a:ea typeface="游明朝" panose="02020400000000000000" pitchFamily="18" charset="-128"/>
                <a:cs typeface="Calibri" panose="020F0502020204030204" pitchFamily="34" charset="0"/>
              </a:rPr>
              <a:t>The Ocean Clean Up</a:t>
            </a:r>
            <a:endParaRPr lang="ja-JP" altLang="en-US" sz="2000" i="1" dirty="0">
              <a:latin typeface="Calibri" panose="020F0502020204030204" pitchFamily="34" charset="0"/>
              <a:cs typeface="Calibri" panose="020F0502020204030204" pitchFamily="34" charset="0"/>
            </a:endParaRPr>
          </a:p>
        </p:txBody>
      </p:sp>
      <p:sp>
        <p:nvSpPr>
          <p:cNvPr id="19" name="正方形/長方形 18"/>
          <p:cNvSpPr/>
          <p:nvPr/>
        </p:nvSpPr>
        <p:spPr>
          <a:xfrm>
            <a:off x="1543050" y="3354751"/>
            <a:ext cx="2209964" cy="400110"/>
          </a:xfrm>
          <a:prstGeom prst="rect">
            <a:avLst/>
          </a:prstGeom>
        </p:spPr>
        <p:txBody>
          <a:bodyPr wrap="none">
            <a:spAutoFit/>
          </a:bodyPr>
          <a:lstStyle/>
          <a:p>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Faine</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Peral</a:t>
            </a:r>
            <a:r>
              <a:rPr lang="en-US" altLang="ja-JP" sz="2000" dirty="0" smtClean="0">
                <a:latin typeface="Calibri" panose="020F0502020204030204" pitchFamily="34" charset="0"/>
                <a:ea typeface="游明朝" panose="02020400000000000000" pitchFamily="18" charset="-128"/>
                <a:cs typeface="Calibri" panose="020F0502020204030204" pitchFamily="34" charset="0"/>
              </a:rPr>
              <a:t>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Loubser</a:t>
            </a:r>
            <a:endParaRPr lang="ja-JP" altLang="en-US" sz="2000" dirty="0">
              <a:latin typeface="Calibri" panose="020F0502020204030204" pitchFamily="34" charset="0"/>
              <a:cs typeface="Calibri" panose="020F0502020204030204" pitchFamily="34" charset="0"/>
            </a:endParaRPr>
          </a:p>
        </p:txBody>
      </p:sp>
      <p:sp>
        <p:nvSpPr>
          <p:cNvPr id="20" name="正方形/長方形 19"/>
          <p:cNvSpPr/>
          <p:nvPr/>
        </p:nvSpPr>
        <p:spPr>
          <a:xfrm>
            <a:off x="1561142" y="3657541"/>
            <a:ext cx="3301096"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Professional cinematographer</a:t>
            </a:r>
            <a:endParaRPr lang="ja-JP" altLang="en-US" sz="2000" dirty="0">
              <a:latin typeface="Calibri" panose="020F0502020204030204" pitchFamily="34" charset="0"/>
              <a:cs typeface="Calibri" panose="020F0502020204030204" pitchFamily="34" charset="0"/>
            </a:endParaRPr>
          </a:p>
        </p:txBody>
      </p:sp>
      <p:sp>
        <p:nvSpPr>
          <p:cNvPr id="21" name="正方形/長方形 20"/>
          <p:cNvSpPr/>
          <p:nvPr/>
        </p:nvSpPr>
        <p:spPr>
          <a:xfrm>
            <a:off x="1576625" y="3962340"/>
            <a:ext cx="2629438"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The Sea Change Project</a:t>
            </a:r>
            <a:endParaRPr lang="ja-JP" altLang="en-US" sz="2000" dirty="0">
              <a:latin typeface="Calibri" panose="020F0502020204030204" pitchFamily="34" charset="0"/>
              <a:cs typeface="Calibri" panose="020F0502020204030204" pitchFamily="34" charset="0"/>
            </a:endParaRPr>
          </a:p>
        </p:txBody>
      </p:sp>
      <p:cxnSp>
        <p:nvCxnSpPr>
          <p:cNvPr id="15" name="直線コネクタ 14"/>
          <p:cNvCxnSpPr/>
          <p:nvPr/>
        </p:nvCxnSpPr>
        <p:spPr>
          <a:xfrm>
            <a:off x="5880847" y="0"/>
            <a:ext cx="0" cy="6858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4" name="直線コネクタ 23"/>
          <p:cNvCxnSpPr/>
          <p:nvPr/>
        </p:nvCxnSpPr>
        <p:spPr>
          <a:xfrm>
            <a:off x="0" y="3333344"/>
            <a:ext cx="12192000" cy="12971"/>
          </a:xfrm>
          <a:prstGeom prst="line">
            <a:avLst/>
          </a:prstGeom>
          <a:ln w="38100"/>
        </p:spPr>
        <p:style>
          <a:lnRef idx="1">
            <a:schemeClr val="dk1"/>
          </a:lnRef>
          <a:fillRef idx="0">
            <a:schemeClr val="dk1"/>
          </a:fillRef>
          <a:effectRef idx="0">
            <a:schemeClr val="dk1"/>
          </a:effectRef>
          <a:fontRef idx="minor">
            <a:schemeClr val="tx1"/>
          </a:fontRef>
        </p:style>
      </p:cxnSp>
      <p:pic>
        <p:nvPicPr>
          <p:cNvPr id="22" name="図 21" descr="19-Year-Old Invents Feasible Solutions to Cleanup Ocean Garbage Patches |  Press Release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914525" cy="1276350"/>
          </a:xfrm>
          <a:prstGeom prst="rect">
            <a:avLst/>
          </a:prstGeom>
          <a:noFill/>
          <a:ln>
            <a:noFill/>
          </a:ln>
        </p:spPr>
      </p:pic>
      <p:sp>
        <p:nvSpPr>
          <p:cNvPr id="23" name="正方形/長方形 22"/>
          <p:cNvSpPr/>
          <p:nvPr/>
        </p:nvSpPr>
        <p:spPr>
          <a:xfrm>
            <a:off x="0" y="1316922"/>
            <a:ext cx="2076851"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Problem targeted:</a:t>
            </a:r>
            <a:endParaRPr lang="ja-JP" altLang="en-US" sz="2000" dirty="0">
              <a:latin typeface="Calibri" panose="020F0502020204030204" pitchFamily="34" charset="0"/>
              <a:cs typeface="Calibri" panose="020F0502020204030204" pitchFamily="34" charset="0"/>
            </a:endParaRPr>
          </a:p>
        </p:txBody>
      </p:sp>
      <p:sp>
        <p:nvSpPr>
          <p:cNvPr id="25" name="正方形/長方形 24"/>
          <p:cNvSpPr/>
          <p:nvPr/>
        </p:nvSpPr>
        <p:spPr>
          <a:xfrm>
            <a:off x="0" y="2161846"/>
            <a:ext cx="3760197"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Participation Interest Score (1-10):</a:t>
            </a:r>
            <a:endParaRPr lang="ja-JP" altLang="en-US" sz="2000" dirty="0">
              <a:latin typeface="Calibri" panose="020F0502020204030204" pitchFamily="34" charset="0"/>
              <a:cs typeface="Calibri" panose="020F0502020204030204" pitchFamily="34" charset="0"/>
            </a:endParaRPr>
          </a:p>
        </p:txBody>
      </p:sp>
      <p:pic>
        <p:nvPicPr>
          <p:cNvPr id="26" name="図 25"/>
          <p:cNvPicPr/>
          <p:nvPr/>
        </p:nvPicPr>
        <p:blipFill>
          <a:blip r:embed="rId4" cstate="print">
            <a:extLst>
              <a:ext uri="{28A0092B-C50C-407E-A947-70E740481C1C}">
                <a14:useLocalDpi xmlns:a14="http://schemas.microsoft.com/office/drawing/2010/main" val="0"/>
              </a:ext>
            </a:extLst>
          </a:blip>
          <a:stretch>
            <a:fillRect/>
          </a:stretch>
        </p:blipFill>
        <p:spPr>
          <a:xfrm>
            <a:off x="5897656" y="0"/>
            <a:ext cx="1507191" cy="1739153"/>
          </a:xfrm>
          <a:prstGeom prst="rect">
            <a:avLst/>
          </a:prstGeom>
        </p:spPr>
      </p:pic>
      <p:sp>
        <p:nvSpPr>
          <p:cNvPr id="27" name="正方形/長方形 26"/>
          <p:cNvSpPr/>
          <p:nvPr/>
        </p:nvSpPr>
        <p:spPr>
          <a:xfrm>
            <a:off x="5852832" y="1732660"/>
            <a:ext cx="2076851"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Problem targeted:</a:t>
            </a:r>
            <a:endParaRPr lang="ja-JP" altLang="en-US" sz="2000" dirty="0">
              <a:latin typeface="Calibri" panose="020F0502020204030204" pitchFamily="34" charset="0"/>
              <a:cs typeface="Calibri" panose="020F0502020204030204" pitchFamily="34" charset="0"/>
            </a:endParaRPr>
          </a:p>
        </p:txBody>
      </p:sp>
      <p:pic>
        <p:nvPicPr>
          <p:cNvPr id="29" name="図 28"/>
          <p:cNvPicPr/>
          <p:nvPr/>
        </p:nvPicPr>
        <p:blipFill>
          <a:blip r:embed="rId5" cstate="print">
            <a:extLst>
              <a:ext uri="{28A0092B-C50C-407E-A947-70E740481C1C}">
                <a14:useLocalDpi xmlns:a14="http://schemas.microsoft.com/office/drawing/2010/main" val="0"/>
              </a:ext>
            </a:extLst>
          </a:blip>
          <a:stretch>
            <a:fillRect/>
          </a:stretch>
        </p:blipFill>
        <p:spPr>
          <a:xfrm>
            <a:off x="0" y="3348936"/>
            <a:ext cx="1562100" cy="2414588"/>
          </a:xfrm>
          <a:prstGeom prst="rect">
            <a:avLst/>
          </a:prstGeom>
        </p:spPr>
      </p:pic>
      <p:pic>
        <p:nvPicPr>
          <p:cNvPr id="30" name="図 29"/>
          <p:cNvPicPr/>
          <p:nvPr/>
        </p:nvPicPr>
        <p:blipFill rotWithShape="1">
          <a:blip r:embed="rId6">
            <a:extLst>
              <a:ext uri="{28A0092B-C50C-407E-A947-70E740481C1C}">
                <a14:useLocalDpi xmlns:a14="http://schemas.microsoft.com/office/drawing/2010/main" val="0"/>
              </a:ext>
            </a:extLst>
          </a:blip>
          <a:srcRect l="3782" t="3795" r="7255" b="17629"/>
          <a:stretch/>
        </p:blipFill>
        <p:spPr>
          <a:xfrm>
            <a:off x="5874927" y="3355676"/>
            <a:ext cx="1296838" cy="1647645"/>
          </a:xfrm>
          <a:prstGeom prst="rect">
            <a:avLst/>
          </a:prstGeom>
        </p:spPr>
      </p:pic>
      <p:sp>
        <p:nvSpPr>
          <p:cNvPr id="31" name="正方形/長方形 30"/>
          <p:cNvSpPr/>
          <p:nvPr/>
        </p:nvSpPr>
        <p:spPr>
          <a:xfrm>
            <a:off x="1532965" y="4696616"/>
            <a:ext cx="2076851"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Problem targeted:</a:t>
            </a:r>
            <a:endParaRPr lang="ja-JP" altLang="en-US" sz="2000" dirty="0">
              <a:latin typeface="Calibri" panose="020F0502020204030204" pitchFamily="34" charset="0"/>
              <a:cs typeface="Calibri" panose="020F0502020204030204" pitchFamily="34" charset="0"/>
            </a:endParaRPr>
          </a:p>
        </p:txBody>
      </p:sp>
      <p:sp>
        <p:nvSpPr>
          <p:cNvPr id="33" name="正方形/長方形 32"/>
          <p:cNvSpPr/>
          <p:nvPr/>
        </p:nvSpPr>
        <p:spPr>
          <a:xfrm>
            <a:off x="5915586" y="5112355"/>
            <a:ext cx="2076851"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Problem targeted:</a:t>
            </a:r>
            <a:endParaRPr lang="ja-JP" altLang="en-US" sz="2000" dirty="0">
              <a:latin typeface="Calibri" panose="020F0502020204030204" pitchFamily="34" charset="0"/>
              <a:cs typeface="Calibri" panose="020F0502020204030204" pitchFamily="34" charset="0"/>
            </a:endParaRPr>
          </a:p>
        </p:txBody>
      </p:sp>
      <p:sp>
        <p:nvSpPr>
          <p:cNvPr id="35" name="正方形/長方形 34"/>
          <p:cNvSpPr/>
          <p:nvPr/>
        </p:nvSpPr>
        <p:spPr>
          <a:xfrm>
            <a:off x="5853953" y="2439752"/>
            <a:ext cx="3760197"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Participation Interest Score (1-10):</a:t>
            </a:r>
            <a:endParaRPr lang="ja-JP" altLang="en-US" sz="2000" dirty="0">
              <a:latin typeface="Calibri" panose="020F0502020204030204" pitchFamily="34" charset="0"/>
              <a:cs typeface="Calibri" panose="020F0502020204030204" pitchFamily="34" charset="0"/>
            </a:endParaRPr>
          </a:p>
        </p:txBody>
      </p:sp>
      <p:sp>
        <p:nvSpPr>
          <p:cNvPr id="36" name="正方形/長方形 35"/>
          <p:cNvSpPr/>
          <p:nvPr/>
        </p:nvSpPr>
        <p:spPr>
          <a:xfrm>
            <a:off x="0" y="5684976"/>
            <a:ext cx="3760197"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Participation Interest Score (1-10):</a:t>
            </a:r>
            <a:endParaRPr lang="ja-JP" altLang="en-US" sz="2000" dirty="0">
              <a:latin typeface="Calibri" panose="020F0502020204030204" pitchFamily="34" charset="0"/>
              <a:cs typeface="Calibri" panose="020F0502020204030204" pitchFamily="34" charset="0"/>
            </a:endParaRPr>
          </a:p>
        </p:txBody>
      </p:sp>
      <p:sp>
        <p:nvSpPr>
          <p:cNvPr id="37" name="正方形/長方形 36"/>
          <p:cNvSpPr/>
          <p:nvPr/>
        </p:nvSpPr>
        <p:spPr>
          <a:xfrm>
            <a:off x="5889812" y="5882199"/>
            <a:ext cx="3760197"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Participation Interest Score (1-10):</a:t>
            </a:r>
            <a:endParaRPr lang="ja-JP" altLang="en-US" sz="2000" dirty="0">
              <a:latin typeface="Calibri" panose="020F0502020204030204" pitchFamily="34" charset="0"/>
              <a:cs typeface="Calibri" panose="020F0502020204030204" pitchFamily="34" charset="0"/>
            </a:endParaRPr>
          </a:p>
        </p:txBody>
      </p:sp>
      <p:sp>
        <p:nvSpPr>
          <p:cNvPr id="2" name="正方形/長方形 1"/>
          <p:cNvSpPr/>
          <p:nvPr/>
        </p:nvSpPr>
        <p:spPr>
          <a:xfrm>
            <a:off x="2168729" y="6273225"/>
            <a:ext cx="7295715" cy="584775"/>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altLang="ja-JP" sz="3200" b="1" dirty="0">
                <a:latin typeface="Calibri" panose="020F0502020204030204" pitchFamily="34" charset="0"/>
                <a:cs typeface="Calibri" panose="020F0502020204030204" pitchFamily="34" charset="0"/>
              </a:rPr>
              <a:t>Desire to Join: what inspires you to action</a:t>
            </a:r>
            <a:endParaRPr lang="ja-JP" altLang="en-US"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3565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0286ece-3401-40b2-947c-ada724745e6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F3AF6C67C901574F938FC8AE86CBDDFB" ma:contentTypeVersion="16" ma:contentTypeDescription="新しいドキュメントを作成します。" ma:contentTypeScope="" ma:versionID="f3059a875c6e444591607c12f1f155e8">
  <xsd:schema xmlns:xsd="http://www.w3.org/2001/XMLSchema" xmlns:xs="http://www.w3.org/2001/XMLSchema" xmlns:p="http://schemas.microsoft.com/office/2006/metadata/properties" xmlns:ns3="90286ece-3401-40b2-947c-ada724745e63" xmlns:ns4="196b7904-56c9-4ef3-9104-5f0c9d8cdcd4" targetNamespace="http://schemas.microsoft.com/office/2006/metadata/properties" ma:root="true" ma:fieldsID="4ca917c12d6433a1291da0424580b97d" ns3:_="" ns4:_="">
    <xsd:import namespace="90286ece-3401-40b2-947c-ada724745e63"/>
    <xsd:import namespace="196b7904-56c9-4ef3-9104-5f0c9d8cdcd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286ece-3401-40b2-947c-ada724745e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_activity" ma:index="12" nillable="true" ma:displayName="_activity" ma:hidden="true" ma:internalName="_activity">
      <xsd:simpleType>
        <xsd:restriction base="dms:Note"/>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6b7904-56c9-4ef3-9104-5f0c9d8cdcd4" elementFormDefault="qualified">
    <xsd:import namespace="http://schemas.microsoft.com/office/2006/documentManagement/types"/>
    <xsd:import namespace="http://schemas.microsoft.com/office/infopath/2007/PartnerControls"/>
    <xsd:element name="SharedWithUsers" ma:index="17"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共有相手の詳細情報" ma:internalName="SharedWithDetails" ma:readOnly="true">
      <xsd:simpleType>
        <xsd:restriction base="dms:Note">
          <xsd:maxLength value="255"/>
        </xsd:restriction>
      </xsd:simpleType>
    </xsd:element>
    <xsd:element name="SharingHintHash" ma:index="19"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8E029F-5032-46AB-A55C-1D77690C3DC6}">
  <ds:schemaRefs>
    <ds:schemaRef ds:uri="http://purl.org/dc/terms/"/>
    <ds:schemaRef ds:uri="http://schemas.openxmlformats.org/package/2006/metadata/core-properties"/>
    <ds:schemaRef ds:uri="http://purl.org/dc/dcmitype/"/>
    <ds:schemaRef ds:uri="http://schemas.microsoft.com/office/2006/documentManagement/types"/>
    <ds:schemaRef ds:uri="90286ece-3401-40b2-947c-ada724745e63"/>
    <ds:schemaRef ds:uri="http://purl.org/dc/elements/1.1/"/>
    <ds:schemaRef ds:uri="http://schemas.microsoft.com/office/2006/metadata/properties"/>
    <ds:schemaRef ds:uri="196b7904-56c9-4ef3-9104-5f0c9d8cdcd4"/>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01F11B3-0AF8-4F54-AA00-87DF38959EA1}">
  <ds:schemaRefs>
    <ds:schemaRef ds:uri="http://schemas.microsoft.com/sharepoint/v3/contenttype/forms"/>
  </ds:schemaRefs>
</ds:datastoreItem>
</file>

<file path=customXml/itemProps3.xml><?xml version="1.0" encoding="utf-8"?>
<ds:datastoreItem xmlns:ds="http://schemas.openxmlformats.org/officeDocument/2006/customXml" ds:itemID="{C49B9AB5-1FE4-4348-B8A5-CFD3FC98D6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286ece-3401-40b2-947c-ada724745e63"/>
    <ds:schemaRef ds:uri="196b7904-56c9-4ef3-9104-5f0c9d8cdc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599</TotalTime>
  <Words>2153</Words>
  <Application>Microsoft Office PowerPoint</Application>
  <PresentationFormat>ワイド画面</PresentationFormat>
  <Paragraphs>232</Paragraphs>
  <Slides>21</Slides>
  <Notes>21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21</vt:i4>
      </vt:variant>
    </vt:vector>
  </HeadingPairs>
  <TitlesOfParts>
    <vt:vector size="29" baseType="lpstr">
      <vt:lpstr>游ゴシック</vt:lpstr>
      <vt:lpstr>游ゴシック Light</vt:lpstr>
      <vt:lpstr>游明朝</vt:lpstr>
      <vt:lpstr>Arial</vt:lpstr>
      <vt:lpstr>Bradley Hand ITC</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ケヴィン・スタイン</dc:creator>
  <cp:lastModifiedBy>ケヴィン・スタイン</cp:lastModifiedBy>
  <cp:revision>58</cp:revision>
  <dcterms:created xsi:type="dcterms:W3CDTF">2024-11-26T02:47:22Z</dcterms:created>
  <dcterms:modified xsi:type="dcterms:W3CDTF">2025-03-05T01:36:40Z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0x010100F3AF6C67C901574F938FC8AE86CBDDFB</vt:lpwstr>
  </property>
</Properties>
</file>