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268" r:id="rId6"/>
    <p:sldId id="290" r:id="rId7"/>
    <p:sldId id="265" r:id="rId8"/>
    <p:sldId id="264" r:id="rId9"/>
    <p:sldId id="279" r:id="rId10"/>
    <p:sldId id="291" r:id="rId11"/>
    <p:sldId id="275" r:id="rId12"/>
    <p:sldId id="287" r:id="rId13"/>
    <p:sldId id="282" r:id="rId14"/>
    <p:sldId id="288" r:id="rId15"/>
    <p:sldId id="284" r:id="rId16"/>
    <p:sldId id="292" r:id="rId17"/>
    <p:sldId id="283" r:id="rId18"/>
    <p:sldId id="276" r:id="rId19"/>
    <p:sldId id="293" r:id="rId20"/>
    <p:sldId id="277" r:id="rId21"/>
    <p:sldId id="294" r:id="rId22"/>
    <p:sldId id="278" r:id="rId23"/>
    <p:sldId id="295"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45" autoAdjust="0"/>
    <p:restoredTop sz="73756" autoAdjust="0"/>
  </p:normalViewPr>
  <p:slideViewPr>
    <p:cSldViewPr snapToGrid="0">
      <p:cViewPr varScale="1">
        <p:scale>
          <a:sx n="52" d="100"/>
          <a:sy n="52" d="100"/>
        </p:scale>
        <p:origin x="102" y="7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94F75C-5116-41B7-B026-0DB1A9D6F2F2}" type="datetimeFigureOut">
              <a:rPr kumimoji="1" lang="ja-JP" altLang="en-US" smtClean="0"/>
              <a:t>2025/3/5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BAB2D0-5BE0-471B-9E32-F460B7FA68F0}" type="slidenum">
              <a:rPr kumimoji="1" lang="ja-JP" altLang="en-US" smtClean="0"/>
              <a:t>‹#›</a:t>
            </a:fld>
            <a:endParaRPr kumimoji="1" lang="ja-JP" altLang="en-US"/>
          </a:p>
        </p:txBody>
      </p:sp>
    </p:spTree>
    <p:extLst>
      <p:ext uri="{BB962C8B-B14F-4D97-AF65-F5344CB8AC3E}">
        <p14:creationId xmlns:p14="http://schemas.microsoft.com/office/powerpoint/2010/main" val="10248572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effectLst/>
                <a:latin typeface="+mn-lt"/>
                <a:ea typeface="+mn-ea"/>
                <a:cs typeface="+mn-cs"/>
              </a:rPr>
              <a:t>Protecting Our Oceans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PBL Unit on Social Change Campaign Building</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10 to 12</a:t>
            </a:r>
            <a:r>
              <a:rPr kumimoji="1" lang="en-US" altLang="ja-JP" sz="1200" kern="1200" baseline="0" dirty="0" smtClean="0">
                <a:solidFill>
                  <a:schemeClr val="tx1"/>
                </a:solidFill>
                <a:effectLst/>
                <a:latin typeface="+mn-lt"/>
                <a:ea typeface="+mn-ea"/>
                <a:cs typeface="+mn-cs"/>
              </a:rPr>
              <a:t> </a:t>
            </a:r>
            <a:r>
              <a:rPr kumimoji="1" lang="en-US" altLang="ja-JP" sz="1200" kern="1200" dirty="0" smtClean="0">
                <a:solidFill>
                  <a:schemeClr val="tx1"/>
                </a:solidFill>
                <a:effectLst/>
                <a:latin typeface="+mn-lt"/>
                <a:ea typeface="+mn-ea"/>
                <a:cs typeface="+mn-cs"/>
              </a:rPr>
              <a:t>hour class curriculum</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Target English Level: EIKEN Grade 2 and above</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 </a:t>
            </a:r>
            <a:endParaRPr kumimoji="1" lang="ja-JP"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Lesson 3</a:t>
            </a:r>
            <a:endParaRPr kumimoji="1" lang="ja-JP" altLang="ja-JP" sz="1200" kern="1200" dirty="0" smtClean="0">
              <a:solidFill>
                <a:schemeClr val="tx1"/>
              </a:solidFill>
              <a:effectLst/>
              <a:latin typeface="+mn-lt"/>
              <a:ea typeface="+mn-ea"/>
              <a:cs typeface="+mn-cs"/>
            </a:endParaRPr>
          </a:p>
          <a:p>
            <a:r>
              <a:rPr kumimoji="1" lang="en-US" altLang="ja-JP" sz="1200" b="1" kern="1200" dirty="0" smtClean="0">
                <a:solidFill>
                  <a:schemeClr val="tx1"/>
                </a:solidFill>
                <a:effectLst/>
                <a:latin typeface="+mn-lt"/>
                <a:ea typeface="+mn-ea"/>
                <a:cs typeface="+mn-cs"/>
              </a:rPr>
              <a:t>Building a Campaign to Save Our</a:t>
            </a:r>
            <a:r>
              <a:rPr kumimoji="1" lang="en-US" altLang="ja-JP" sz="1200" b="1" kern="1200" baseline="0" dirty="0" smtClean="0">
                <a:solidFill>
                  <a:schemeClr val="tx1"/>
                </a:solidFill>
                <a:effectLst/>
                <a:latin typeface="+mn-lt"/>
                <a:ea typeface="+mn-ea"/>
                <a:cs typeface="+mn-cs"/>
              </a:rPr>
              <a:t> Oceans</a:t>
            </a:r>
          </a:p>
          <a:p>
            <a:r>
              <a:rPr kumimoji="1" lang="en-US" altLang="ja-JP" sz="1200" b="1" kern="1200" dirty="0" smtClean="0">
                <a:solidFill>
                  <a:schemeClr val="tx1"/>
                </a:solidFill>
                <a:effectLst/>
                <a:latin typeface="+mn-lt"/>
                <a:ea typeface="+mn-ea"/>
                <a:cs typeface="+mn-cs"/>
              </a:rPr>
              <a:t>Lesson total duration: 150 minutes (three 50 minute class periods)</a:t>
            </a:r>
            <a:endParaRPr kumimoji="1" lang="ja-JP" altLang="ja-JP" sz="1200" b="1" kern="1200" dirty="0" smtClean="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a:t>
            </a:fld>
            <a:endParaRPr kumimoji="1" lang="ja-JP" altLang="en-US"/>
          </a:p>
        </p:txBody>
      </p:sp>
    </p:spTree>
    <p:extLst>
      <p:ext uri="{BB962C8B-B14F-4D97-AF65-F5344CB8AC3E}">
        <p14:creationId xmlns:p14="http://schemas.microsoft.com/office/powerpoint/2010/main" val="26128263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6 Awareness Raising: creating good survey questions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~35 minutes</a:t>
            </a:r>
          </a:p>
          <a:p>
            <a:endParaRPr kumimoji="1" lang="ja-JP" altLang="ja-JP" sz="1200" kern="1200" dirty="0" smtClean="0">
              <a:solidFill>
                <a:schemeClr val="tx1"/>
              </a:solidFill>
              <a:effectLst/>
              <a:latin typeface="+mn-lt"/>
              <a:ea typeface="+mn-ea"/>
              <a:cs typeface="+mn-cs"/>
            </a:endParaRPr>
          </a:p>
          <a:p>
            <a:pPr marL="228600" indent="-228600">
              <a:buAutoNum type="arabicPeriod"/>
            </a:pPr>
            <a:r>
              <a:rPr kumimoji="1" lang="en-US" altLang="ja-JP" dirty="0" smtClean="0"/>
              <a:t>Explain</a:t>
            </a:r>
            <a:r>
              <a:rPr kumimoji="1" lang="en-US" altLang="ja-JP" baseline="0" dirty="0" smtClean="0"/>
              <a:t> </a:t>
            </a:r>
            <a:r>
              <a:rPr kumimoji="1" lang="en-US" altLang="ja-JP" baseline="0" dirty="0" smtClean="0"/>
              <a:t>to students that when campaigns use a survey, they are trying to help people understand the issue (knowledge) and also think about their own actions. When people think about their actions and start to see how their daily lives are related to the campaign, they are personalizing the information. This is an important step in helping people take action.</a:t>
            </a:r>
          </a:p>
          <a:p>
            <a:pPr marL="228600" indent="-228600">
              <a:buAutoNum type="arabicPeriod"/>
            </a:pPr>
            <a:r>
              <a:rPr kumimoji="1" lang="en-US" altLang="ja-JP" baseline="0" dirty="0" smtClean="0"/>
              <a:t>Explain that a good survey not only gets people thinking, it also helps to prepare them to take an action.</a:t>
            </a:r>
          </a:p>
          <a:p>
            <a:pPr marL="228600" indent="-228600">
              <a:buAutoNum type="arabicPeriod"/>
            </a:pPr>
            <a:r>
              <a:rPr kumimoji="1" lang="en-US" altLang="ja-JP" baseline="0" dirty="0" smtClean="0"/>
              <a:t>Ask students why a ‘yes/no’ question might not be a good question in a survey. If they need some support to answer this question, you can ask them “If a person answers ‘Yes’ to the questions, “I know a lot about the ingredients in my shampoo?” is there any action that they will feel they need to take. On the other hand, if they simply answer ‘no’ to this question, it is also difficult for them to imagine what they need to do.</a:t>
            </a:r>
          </a:p>
          <a:p>
            <a:pPr marL="0" indent="0">
              <a:buNone/>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10</a:t>
            </a:fld>
            <a:endParaRPr kumimoji="1" lang="ja-JP" altLang="en-US"/>
          </a:p>
        </p:txBody>
      </p:sp>
    </p:spTree>
    <p:extLst>
      <p:ext uri="{BB962C8B-B14F-4D97-AF65-F5344CB8AC3E}">
        <p14:creationId xmlns:p14="http://schemas.microsoft.com/office/powerpoint/2010/main" val="497534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4"/>
            </a:pPr>
            <a:r>
              <a:rPr kumimoji="1" lang="en-US" altLang="ja-JP" dirty="0" smtClean="0"/>
              <a:t>Explain</a:t>
            </a:r>
            <a:r>
              <a:rPr kumimoji="1" lang="en-US" altLang="ja-JP" baseline="0" dirty="0" smtClean="0"/>
              <a:t> to students that a more accurate way to understand people’s situation and help people think about starting to take an action is to use an attitudinal question with an answer scale.</a:t>
            </a:r>
          </a:p>
          <a:p>
            <a:pPr marL="228600" indent="-228600">
              <a:buFont typeface="+mj-lt"/>
              <a:buAutoNum type="arabicPeriod" startAt="4"/>
            </a:pPr>
            <a:r>
              <a:rPr kumimoji="1" lang="en-US" altLang="ja-JP" baseline="0" dirty="0" smtClean="0"/>
              <a:t>Tell students that this particular question is called a 5-point Likert scale survey question.</a:t>
            </a:r>
          </a:p>
          <a:p>
            <a:pPr marL="228600" indent="-228600">
              <a:buFont typeface="+mj-lt"/>
              <a:buAutoNum type="arabicPeriod" startAt="4"/>
            </a:pPr>
            <a:r>
              <a:rPr kumimoji="1" lang="en-US" altLang="ja-JP" baseline="0" dirty="0" smtClean="0"/>
              <a:t>Tell students to answer the question. Ask students if anybody circled 5. There should be very few students who circle a five. Because people rarely circle 1 or 5 in this scale, it is easier to give people advice and suggestions for actions after taking this type of survey.</a:t>
            </a:r>
          </a:p>
          <a:p>
            <a:pPr marL="228600" indent="-228600">
              <a:buFont typeface="+mj-lt"/>
              <a:buAutoNum type="arabicPeriod" startAt="4"/>
            </a:pPr>
            <a:r>
              <a:rPr kumimoji="1" lang="en-US" altLang="ja-JP" baseline="0" dirty="0" smtClean="0"/>
              <a:t>In their groups students should think of one suggestion that they could give someone who circles ‘2’ on the scale.</a:t>
            </a:r>
          </a:p>
          <a:p>
            <a:pPr marL="228600" indent="-228600">
              <a:buFont typeface="+mj-lt"/>
              <a:buAutoNum type="arabicPeriod" startAt="4"/>
            </a:pPr>
            <a:r>
              <a:rPr kumimoji="1" lang="en-US" altLang="ja-JP" baseline="0" dirty="0" smtClean="0"/>
              <a:t>In their groups, students should think of one suggestion that they could give someone who circles a ‘4’ on this scale.</a:t>
            </a:r>
          </a:p>
          <a:p>
            <a:pPr marL="228600" indent="-228600">
              <a:buFont typeface="+mj-lt"/>
              <a:buAutoNum type="arabicPeriod" startAt="4"/>
            </a:pPr>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11</a:t>
            </a:fld>
            <a:endParaRPr kumimoji="1" lang="ja-JP" altLang="en-US"/>
          </a:p>
        </p:txBody>
      </p:sp>
    </p:spTree>
    <p:extLst>
      <p:ext uri="{BB962C8B-B14F-4D97-AF65-F5344CB8AC3E}">
        <p14:creationId xmlns:p14="http://schemas.microsoft.com/office/powerpoint/2010/main" val="125860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9"/>
            </a:pPr>
            <a:r>
              <a:rPr kumimoji="1" lang="en-US" altLang="ja-JP" dirty="0" smtClean="0"/>
              <a:t>Remind</a:t>
            </a:r>
            <a:r>
              <a:rPr kumimoji="1" lang="en-US" altLang="ja-JP" baseline="0" dirty="0" smtClean="0"/>
              <a:t> students that for the rest of the lesson, we will be using the theme ‘Bottled water is never ocean friendly’ for our example campaign.</a:t>
            </a:r>
          </a:p>
          <a:p>
            <a:pPr marL="228600" indent="-228600">
              <a:buFont typeface="+mj-lt"/>
              <a:buAutoNum type="arabicPeriod" startAt="9"/>
            </a:pPr>
            <a:r>
              <a:rPr kumimoji="1" lang="en-US" altLang="ja-JP" baseline="0" dirty="0" smtClean="0"/>
              <a:t>Ask students to think of a 5-point Likert question that they could ask to get people to think about their own actions and the danger of bottled water to the environment.</a:t>
            </a:r>
          </a:p>
          <a:p>
            <a:pPr marL="228600" indent="-228600">
              <a:buFont typeface="+mj-lt"/>
              <a:buAutoNum type="arabicPeriod" startAt="9"/>
            </a:pPr>
            <a:r>
              <a:rPr kumimoji="1" lang="en-US" altLang="ja-JP" baseline="0" dirty="0" smtClean="0"/>
              <a:t>If students are having difficult thinking of a question, show them the example question on this slide.</a:t>
            </a:r>
          </a:p>
          <a:p>
            <a:pPr marL="228600" indent="-228600">
              <a:buFont typeface="+mj-lt"/>
              <a:buAutoNum type="arabicPeriod" startAt="9"/>
            </a:pPr>
            <a:r>
              <a:rPr kumimoji="1" lang="en-US" altLang="ja-JP" baseline="0" dirty="0" smtClean="0"/>
              <a:t>Have groups break into pairs. Each pair should ask their groups survey question to another pair of students from a different group. Each pair should ask their question at least 3 times.</a:t>
            </a:r>
          </a:p>
          <a:p>
            <a:pPr marL="228600" indent="-228600">
              <a:buFont typeface="+mj-lt"/>
              <a:buAutoNum type="arabicPeriod" startAt="9"/>
            </a:pPr>
            <a:r>
              <a:rPr kumimoji="1" lang="en-US" altLang="ja-JP" baseline="0" dirty="0" smtClean="0"/>
              <a:t>Explain to students that the questions they have created would make a very good survey tool for a campaign to reduce bottled water use!</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12</a:t>
            </a:fld>
            <a:endParaRPr kumimoji="1" lang="ja-JP" altLang="en-US"/>
          </a:p>
        </p:txBody>
      </p:sp>
    </p:spTree>
    <p:extLst>
      <p:ext uri="{BB962C8B-B14F-4D97-AF65-F5344CB8AC3E}">
        <p14:creationId xmlns:p14="http://schemas.microsoft.com/office/powerpoint/2010/main" val="999083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7, Desire to Join: Group Reading (p2~3) Step 2: Recommending Specific Actions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~15 minutes</a:t>
            </a:r>
          </a:p>
          <a:p>
            <a:endParaRPr kumimoji="1" lang="ja-JP" altLang="ja-JP" sz="1200" kern="1200" dirty="0" smtClean="0">
              <a:solidFill>
                <a:schemeClr val="tx1"/>
              </a:solidFill>
              <a:effectLst/>
              <a:latin typeface="+mn-lt"/>
              <a:ea typeface="+mn-ea"/>
              <a:cs typeface="+mn-cs"/>
            </a:endParaRPr>
          </a:p>
          <a:p>
            <a:pPr marL="228600" indent="-228600">
              <a:buAutoNum type="arabicPeriod"/>
            </a:pPr>
            <a:r>
              <a:rPr kumimoji="1" lang="en-US" altLang="ja-JP" b="0" baseline="0" dirty="0" smtClean="0"/>
              <a:t>Tell </a:t>
            </a:r>
            <a:r>
              <a:rPr kumimoji="1" lang="en-US" altLang="ja-JP" b="0" baseline="0" dirty="0" smtClean="0"/>
              <a:t>students that for the next activity they will need to read the ‘Step 2; Recommending Specific Actions’ section of the article.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b="0" baseline="0" dirty="0" smtClean="0"/>
              <a:t>Tell students that as they read this section of the article, they need to collect as many specific recommended actions as they can find in this section of the article. For example, replacing a conditioner that contains </a:t>
            </a:r>
            <a:r>
              <a:rPr kumimoji="1" lang="en-US" altLang="ja-JP" b="0" baseline="0" dirty="0" err="1" smtClean="0"/>
              <a:t>microplastics</a:t>
            </a:r>
            <a:r>
              <a:rPr kumimoji="1" lang="en-US" altLang="ja-JP" b="0" baseline="0" dirty="0" smtClean="0"/>
              <a:t> or taking a water bottle with you when you go out.</a:t>
            </a:r>
          </a:p>
          <a:p>
            <a:pPr marL="228600" indent="-228600">
              <a:buAutoNum type="arabicPeriod"/>
            </a:pPr>
            <a:endParaRPr kumimoji="1" lang="ja-JP" altLang="en-US" b="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13</a:t>
            </a:fld>
            <a:endParaRPr kumimoji="1" lang="ja-JP" altLang="en-US"/>
          </a:p>
        </p:txBody>
      </p:sp>
    </p:spTree>
    <p:extLst>
      <p:ext uri="{BB962C8B-B14F-4D97-AF65-F5344CB8AC3E}">
        <p14:creationId xmlns:p14="http://schemas.microsoft.com/office/powerpoint/2010/main" val="4063370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3"/>
            </a:pPr>
            <a:r>
              <a:rPr kumimoji="1" lang="en-US" altLang="ja-JP" dirty="0" smtClean="0"/>
              <a:t>Ask students to give some suggestions from the article or original suggestions for actions</a:t>
            </a:r>
            <a:r>
              <a:rPr kumimoji="1" lang="en-US" altLang="ja-JP" baseline="0" dirty="0" smtClean="0"/>
              <a:t> people can take to protect the marine environment. Remind students that, if we think about risk reduction, even a very small action is positive and worthwhile.  </a:t>
            </a:r>
          </a:p>
          <a:p>
            <a:pPr marL="228600" indent="-228600">
              <a:buFont typeface="+mj-lt"/>
              <a:buAutoNum type="arabicPeriod" startAt="3"/>
            </a:pPr>
            <a:r>
              <a:rPr kumimoji="1" lang="en-US" altLang="ja-JP" baseline="0" dirty="0" smtClean="0"/>
              <a:t>Write some of the groups’ recommended actions on the board</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14</a:t>
            </a:fld>
            <a:endParaRPr kumimoji="1" lang="ja-JP" altLang="en-US"/>
          </a:p>
        </p:txBody>
      </p:sp>
    </p:spTree>
    <p:extLst>
      <p:ext uri="{BB962C8B-B14F-4D97-AF65-F5344CB8AC3E}">
        <p14:creationId xmlns:p14="http://schemas.microsoft.com/office/powerpoint/2010/main" val="2147716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8, Recommending Actions: Specific, Achievable, Measurable</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~30 minutes</a:t>
            </a:r>
          </a:p>
          <a:p>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Remind </a:t>
            </a:r>
            <a:r>
              <a:rPr kumimoji="1" lang="en-US" altLang="ja-JP" sz="1200" kern="1200" dirty="0" smtClean="0">
                <a:solidFill>
                  <a:schemeClr val="tx1"/>
                </a:solidFill>
                <a:effectLst/>
                <a:latin typeface="+mn-lt"/>
                <a:ea typeface="+mn-ea"/>
                <a:cs typeface="+mn-cs"/>
              </a:rPr>
              <a:t>students that our example campaign is </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Bottled water is never ocean friendly</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 and the goal is to reduce people</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s bottled water use.</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Have groups think of 3 actions that they could recommend to people to help them reduce their bottled water use. Explain that the recommendations should be specific (i.e. easy to understand an try out), achievable (people should be able to do the action without a giant amount of effort), and measurable (at the end of a certain amount of time, for example 1 week or 1 month) people should be able to have numbers which express what they did (for example: I only drank 2 bottles of bottled water this week).</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Teacher should solicit 2 recommended actions from each group and write them on the whiteboard.</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Each group should then order all of the recommendations that have been written on the whiteboard based on the criterion of S(</a:t>
            </a:r>
            <a:r>
              <a:rPr kumimoji="1" lang="en-US" altLang="ja-JP" sz="1200" kern="1200" dirty="0" err="1" smtClean="0">
                <a:solidFill>
                  <a:schemeClr val="tx1"/>
                </a:solidFill>
                <a:effectLst/>
                <a:latin typeface="+mn-lt"/>
                <a:ea typeface="+mn-ea"/>
                <a:cs typeface="+mn-cs"/>
              </a:rPr>
              <a:t>pecific</a:t>
            </a:r>
            <a:r>
              <a:rPr kumimoji="1" lang="en-US" altLang="ja-JP" sz="1200" kern="1200" dirty="0" smtClean="0">
                <a:solidFill>
                  <a:schemeClr val="tx1"/>
                </a:solidFill>
                <a:effectLst/>
                <a:latin typeface="+mn-lt"/>
                <a:ea typeface="+mn-ea"/>
                <a:cs typeface="+mn-cs"/>
              </a:rPr>
              <a:t>) A(</a:t>
            </a:r>
            <a:r>
              <a:rPr kumimoji="1" lang="en-US" altLang="ja-JP" sz="1200" kern="1200" dirty="0" err="1" smtClean="0">
                <a:solidFill>
                  <a:schemeClr val="tx1"/>
                </a:solidFill>
                <a:effectLst/>
                <a:latin typeface="+mn-lt"/>
                <a:ea typeface="+mn-ea"/>
                <a:cs typeface="+mn-cs"/>
              </a:rPr>
              <a:t>chievable</a:t>
            </a:r>
            <a:r>
              <a:rPr kumimoji="1" lang="en-US" altLang="ja-JP" sz="1200" kern="1200" dirty="0" smtClean="0">
                <a:solidFill>
                  <a:schemeClr val="tx1"/>
                </a:solidFill>
                <a:effectLst/>
                <a:latin typeface="+mn-lt"/>
                <a:ea typeface="+mn-ea"/>
                <a:cs typeface="+mn-cs"/>
              </a:rPr>
              <a:t>) M(</a:t>
            </a:r>
            <a:r>
              <a:rPr kumimoji="1" lang="en-US" altLang="ja-JP" sz="1200" kern="1200" dirty="0" err="1" smtClean="0">
                <a:solidFill>
                  <a:schemeClr val="tx1"/>
                </a:solidFill>
                <a:effectLst/>
                <a:latin typeface="+mn-lt"/>
                <a:ea typeface="+mn-ea"/>
                <a:cs typeface="+mn-cs"/>
              </a:rPr>
              <a:t>easurable</a:t>
            </a:r>
            <a:r>
              <a:rPr kumimoji="1" lang="en-US" altLang="ja-JP"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The teacher should check each groups ordered list and find the 1 or 2 recommended actions which is at the top of each group’s list and write them on the whiteboard.</a:t>
            </a:r>
            <a:endParaRPr kumimoji="1" lang="ja-JP" altLang="ja-JP" sz="1200" kern="1200" dirty="0" smtClean="0">
              <a:solidFill>
                <a:schemeClr val="tx1"/>
              </a:solidFill>
              <a:effectLst/>
              <a:latin typeface="+mn-lt"/>
              <a:ea typeface="+mn-ea"/>
              <a:cs typeface="+mn-cs"/>
            </a:endParaRPr>
          </a:p>
          <a:p>
            <a:pPr marL="228600" lvl="0" indent="-228600">
              <a:buFont typeface="+mj-lt"/>
              <a:buAutoNum type="arabicPeriod"/>
            </a:pPr>
            <a:r>
              <a:rPr kumimoji="1" lang="en-US" altLang="ja-JP" sz="1200" kern="1200" dirty="0" smtClean="0">
                <a:solidFill>
                  <a:schemeClr val="tx1"/>
                </a:solidFill>
                <a:effectLst/>
                <a:latin typeface="+mn-lt"/>
                <a:ea typeface="+mn-ea"/>
                <a:cs typeface="+mn-cs"/>
              </a:rPr>
              <a:t>Teacher should lead a class discussion as to why these two recommend actions would be good recommended actions for a campaign trying to reduce bottled water use.</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15</a:t>
            </a:fld>
            <a:endParaRPr kumimoji="1" lang="ja-JP" altLang="en-US"/>
          </a:p>
        </p:txBody>
      </p:sp>
    </p:spTree>
    <p:extLst>
      <p:ext uri="{BB962C8B-B14F-4D97-AF65-F5344CB8AC3E}">
        <p14:creationId xmlns:p14="http://schemas.microsoft.com/office/powerpoint/2010/main" val="4160808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9, Group reading (p4~5) and rating event types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~20 minutes</a:t>
            </a:r>
            <a:endParaRPr kumimoji="1" lang="ja-JP" altLang="ja-JP" sz="1200" kern="1200" dirty="0" smtClean="0">
              <a:solidFill>
                <a:schemeClr val="tx1"/>
              </a:solidFill>
              <a:effectLst/>
              <a:latin typeface="+mn-lt"/>
              <a:ea typeface="+mn-ea"/>
              <a:cs typeface="+mn-cs"/>
            </a:endParaRPr>
          </a:p>
          <a:p>
            <a:endParaRPr kumimoji="1" lang="en-US" altLang="ja-JP" b="0" i="1" dirty="0" smtClean="0"/>
          </a:p>
          <a:p>
            <a:r>
              <a:rPr kumimoji="1" lang="en-US" altLang="ja-JP" b="0" i="1" dirty="0" smtClean="0"/>
              <a:t>This</a:t>
            </a:r>
            <a:r>
              <a:rPr kumimoji="1" lang="en-US" altLang="ja-JP" b="0" i="1" baseline="0" dirty="0" smtClean="0"/>
              <a:t> </a:t>
            </a:r>
            <a:r>
              <a:rPr kumimoji="1" lang="en-US" altLang="ja-JP" b="0" i="1" baseline="0" dirty="0" smtClean="0"/>
              <a:t>group reading activity serves two purposes, it helps check students comprehension of the article while at the same time, helping them think a bit more deeply about the types of events that they and other people close to them might enjoy and want to participate in. This will be important information for them when they move into the final lesson and start building an original campaign.</a:t>
            </a:r>
            <a:endParaRPr kumimoji="1" lang="en-US" altLang="ja-JP" b="0" i="1" dirty="0" smtClean="0"/>
          </a:p>
          <a:p>
            <a:pPr marL="228600" indent="-228600">
              <a:buAutoNum type="arabicPeriod"/>
            </a:pPr>
            <a:r>
              <a:rPr kumimoji="1" lang="en-US" altLang="ja-JP" b="0" baseline="0" dirty="0" smtClean="0"/>
              <a:t>Tell students that for the next activity they will need to read the ‘Step 3: Building Community through Events’ section of the article.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b="0" baseline="0" dirty="0" smtClean="0"/>
              <a:t>Tell students that as they read this section of the article, they need to write down all of the events that are mentioned.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b="0" baseline="0" dirty="0" smtClean="0"/>
              <a:t>For each event mentioned in the article, they should give the event a score from 1 to 5 based on how much people in their group would like to participate in that kind of event:</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b="0" baseline="0" dirty="0" smtClean="0"/>
              <a:t>For example, in the article, students find the event ‘beach clean up’. In their group 2 students really want to join the event and so give it a score of 5 each. The remaining two students in the group are not very interested in the event and so give the event a score of 3. The total average score for a beach cleanup for this group would be 3.</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altLang="ja-JP" dirty="0" smtClean="0"/>
              <a:t>Each group should then announce which event received the highest participation score.</a:t>
            </a:r>
            <a:r>
              <a:rPr lang="en-US" altLang="ja-JP" baseline="0" dirty="0" smtClean="0"/>
              <a:t> </a:t>
            </a:r>
            <a:endParaRPr lang="en-US" altLang="ja-JP" dirty="0" smtClean="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16</a:t>
            </a:fld>
            <a:endParaRPr kumimoji="1" lang="ja-JP" altLang="en-US"/>
          </a:p>
        </p:txBody>
      </p:sp>
    </p:spTree>
    <p:extLst>
      <p:ext uri="{BB962C8B-B14F-4D97-AF65-F5344CB8AC3E}">
        <p14:creationId xmlns:p14="http://schemas.microsoft.com/office/powerpoint/2010/main" val="2423297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10, Events for the </a:t>
            </a:r>
            <a:r>
              <a:rPr kumimoji="1" lang="en-US" altLang="ja-JP" sz="1200" b="1" i="1" kern="1200" dirty="0" smtClean="0">
                <a:solidFill>
                  <a:schemeClr val="tx1"/>
                </a:solidFill>
                <a:effectLst/>
                <a:latin typeface="+mn-lt"/>
                <a:ea typeface="+mn-ea"/>
                <a:cs typeface="+mn-cs"/>
              </a:rPr>
              <a:t>Bottled water is never ocean friendly campaign</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~20 minutes</a:t>
            </a:r>
          </a:p>
          <a:p>
            <a:endParaRPr kumimoji="1" lang="ja-JP" altLang="ja-JP" sz="1200" kern="1200" dirty="0" smtClean="0">
              <a:solidFill>
                <a:schemeClr val="tx1"/>
              </a:solidFill>
              <a:effectLst/>
              <a:latin typeface="+mn-lt"/>
              <a:ea typeface="+mn-ea"/>
              <a:cs typeface="+mn-cs"/>
            </a:endParaRPr>
          </a:p>
          <a:p>
            <a:pPr marL="228600" indent="-228600">
              <a:buAutoNum type="arabicPeriod"/>
            </a:pPr>
            <a:r>
              <a:rPr kumimoji="1" lang="en-US" altLang="ja-JP" dirty="0" smtClean="0"/>
              <a:t>Remind </a:t>
            </a:r>
            <a:r>
              <a:rPr kumimoji="1" lang="en-US" altLang="ja-JP" dirty="0" smtClean="0"/>
              <a:t>students that our example campaign is ‘Bottled water</a:t>
            </a:r>
            <a:r>
              <a:rPr kumimoji="1" lang="en-US" altLang="ja-JP" baseline="0" dirty="0" smtClean="0"/>
              <a:t> is never ocean friendly’ and the goal is to reduce people’s bottled water use.</a:t>
            </a:r>
          </a:p>
          <a:p>
            <a:pPr marL="228600" indent="-228600">
              <a:buAutoNum type="arabicPeriod"/>
            </a:pPr>
            <a:r>
              <a:rPr kumimoji="1" lang="en-US" altLang="ja-JP" dirty="0" smtClean="0"/>
              <a:t>Have</a:t>
            </a:r>
            <a:r>
              <a:rPr kumimoji="1" lang="en-US" altLang="ja-JP" baseline="0" dirty="0" smtClean="0"/>
              <a:t> groups think of 2 events that they could hold to help build a sense of community around this campaign and help people reduce their bottled water use. </a:t>
            </a:r>
          </a:p>
          <a:p>
            <a:pPr marL="228600" indent="-228600">
              <a:buAutoNum type="arabicPeriod"/>
            </a:pPr>
            <a:r>
              <a:rPr kumimoji="1" lang="en-US" altLang="ja-JP" baseline="0" dirty="0" smtClean="0"/>
              <a:t>Remind students to check if their proposed event is inclusive, helps to educate or give participants a skill, can be shared on SNS, and helps participants stay in touch with each other</a:t>
            </a:r>
          </a:p>
          <a:p>
            <a:pPr marL="228600" indent="-228600">
              <a:buAutoNum type="arabicPeriod"/>
            </a:pPr>
            <a:r>
              <a:rPr kumimoji="1" lang="en-US" altLang="ja-JP" baseline="0" dirty="0" smtClean="0"/>
              <a:t>Groups present their event idea to the class.</a:t>
            </a:r>
          </a:p>
          <a:p>
            <a:pPr marL="228600" indent="-228600">
              <a:buAutoNum type="arabicPeriod"/>
            </a:pPr>
            <a:r>
              <a:rPr kumimoji="1" lang="en-US" altLang="ja-JP" baseline="0" dirty="0" smtClean="0"/>
              <a:t>After each group presentation, teacher should elicit feedback about possible ways to improve the event.</a:t>
            </a:r>
          </a:p>
          <a:p>
            <a:endParaRPr kumimoji="1" lang="en-US" altLang="ja-JP" baseline="0" dirty="0" smtClean="0"/>
          </a:p>
          <a:p>
            <a:r>
              <a:rPr kumimoji="1" lang="en-US" altLang="ja-JP" baseline="0" dirty="0" smtClean="0"/>
              <a:t>If students are having difficult thinking up an event, the following examples can be used:</a:t>
            </a:r>
          </a:p>
          <a:p>
            <a:pPr marL="171450" indent="-171450">
              <a:buFontTx/>
              <a:buChar char="-"/>
            </a:pPr>
            <a:r>
              <a:rPr kumimoji="1" lang="en-US" altLang="ja-JP" baseline="0" dirty="0" smtClean="0"/>
              <a:t>My Water Bottle Craft Event (people can design and make their own “my water bottle”)</a:t>
            </a:r>
          </a:p>
          <a:p>
            <a:pPr marL="171450" indent="-171450">
              <a:buFontTx/>
              <a:buChar char="-"/>
            </a:pPr>
            <a:r>
              <a:rPr kumimoji="1" lang="en-US" altLang="ja-JP" baseline="0" dirty="0" smtClean="0"/>
              <a:t>Bring your own water bottle to school day</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17</a:t>
            </a:fld>
            <a:endParaRPr kumimoji="1" lang="ja-JP" altLang="en-US"/>
          </a:p>
        </p:txBody>
      </p:sp>
    </p:spTree>
    <p:extLst>
      <p:ext uri="{BB962C8B-B14F-4D97-AF65-F5344CB8AC3E}">
        <p14:creationId xmlns:p14="http://schemas.microsoft.com/office/powerpoint/2010/main" val="3963312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11, Group reading (p6~7) and rating event types</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~20 minutes</a:t>
            </a:r>
            <a:endParaRPr kumimoji="1" lang="ja-JP" altLang="ja-JP" sz="1200" kern="1200" dirty="0" smtClean="0">
              <a:solidFill>
                <a:schemeClr val="tx1"/>
              </a:solidFill>
              <a:effectLst/>
              <a:latin typeface="+mn-lt"/>
              <a:ea typeface="+mn-ea"/>
              <a:cs typeface="+mn-cs"/>
            </a:endParaRPr>
          </a:p>
          <a:p>
            <a:endParaRPr kumimoji="1" lang="en-US" altLang="ja-JP" b="0" i="1" dirty="0" smtClean="0"/>
          </a:p>
          <a:p>
            <a:r>
              <a:rPr kumimoji="1" lang="en-US" altLang="ja-JP" b="0" i="1" dirty="0" smtClean="0"/>
              <a:t>At </a:t>
            </a:r>
            <a:r>
              <a:rPr kumimoji="1" lang="en-US" altLang="ja-JP" b="0" i="1" dirty="0" smtClean="0"/>
              <a:t>this point in the lesson, students are probably</a:t>
            </a:r>
            <a:r>
              <a:rPr kumimoji="1" lang="en-US" altLang="ja-JP" b="0" i="1" baseline="0" dirty="0" smtClean="0"/>
              <a:t> actively thinking about the Bottled water is never ocean friendly campaign while they are reading. So the reading activity challenges to pick up ideas from the article to build an evaluation component for the Bottle water is never ocean friendly campaign as they are reading.</a:t>
            </a:r>
            <a:endParaRPr kumimoji="1" lang="en-US" altLang="ja-JP" b="0" i="1" dirty="0" smtClean="0"/>
          </a:p>
          <a:p>
            <a:pPr marL="228600" indent="-228600">
              <a:buAutoNum type="arabicPeriod"/>
            </a:pPr>
            <a:r>
              <a:rPr kumimoji="1" lang="en-US" altLang="ja-JP" b="0" baseline="0" dirty="0" smtClean="0"/>
              <a:t>Tell students that for the next activity they will need to read the ‘Step 4: Evaluating the Impact’ section of the article.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1" lang="en-US" altLang="ja-JP" b="0" baseline="0" dirty="0" smtClean="0"/>
              <a:t>Tell students that as they read this section of the article, they need to decide if evaluation ideas mentioned in the article would be useful for the Bottled water is never ocean friendly campaign.</a:t>
            </a: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18</a:t>
            </a:fld>
            <a:endParaRPr kumimoji="1" lang="ja-JP" altLang="en-US"/>
          </a:p>
        </p:txBody>
      </p:sp>
    </p:spTree>
    <p:extLst>
      <p:ext uri="{BB962C8B-B14F-4D97-AF65-F5344CB8AC3E}">
        <p14:creationId xmlns:p14="http://schemas.microsoft.com/office/powerpoint/2010/main" val="1581269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3"/>
            </a:pPr>
            <a:r>
              <a:rPr kumimoji="1" lang="en-US" altLang="ja-JP" dirty="0" smtClean="0"/>
              <a:t>Students</a:t>
            </a:r>
            <a:r>
              <a:rPr kumimoji="1" lang="en-US" altLang="ja-JP" baseline="0" dirty="0" smtClean="0"/>
              <a:t> should keep a list of the evaluation components they would include in the campaign. These evaluation components might include: count participants, track results, and get feedback.</a:t>
            </a:r>
          </a:p>
          <a:p>
            <a:pPr marL="228600" indent="-228600">
              <a:buFont typeface="+mj-lt"/>
              <a:buAutoNum type="arabicPeriod" startAt="3"/>
            </a:pPr>
            <a:r>
              <a:rPr kumimoji="1" lang="en-US" altLang="ja-JP" dirty="0" smtClean="0"/>
              <a:t>Have each groups share the</a:t>
            </a:r>
            <a:r>
              <a:rPr kumimoji="1" lang="en-US" altLang="ja-JP" baseline="0" dirty="0" smtClean="0"/>
              <a:t> evaluation components that they have identified as being useful for the campaign and explain why they believe they would be effective.</a:t>
            </a:r>
          </a:p>
          <a:p>
            <a:pPr marL="228600" indent="-228600">
              <a:buFont typeface="+mj-lt"/>
              <a:buAutoNum type="arabicPeriod" startAt="3"/>
            </a:pPr>
            <a:r>
              <a:rPr kumimoji="1" lang="en-US" altLang="ja-JP" baseline="0" dirty="0" smtClean="0"/>
              <a:t>If necessary, the teacher should highlight how each of the evaluation components selected by groups can help increase trust, create a sense of progress and success, and help to make the campaign better in the future.</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19</a:t>
            </a:fld>
            <a:endParaRPr kumimoji="1" lang="ja-JP" altLang="en-US"/>
          </a:p>
        </p:txBody>
      </p:sp>
    </p:spTree>
    <p:extLst>
      <p:ext uri="{BB962C8B-B14F-4D97-AF65-F5344CB8AC3E}">
        <p14:creationId xmlns:p14="http://schemas.microsoft.com/office/powerpoint/2010/main" val="3288089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b="1" dirty="0" smtClean="0"/>
              <a:t>Activity </a:t>
            </a:r>
            <a:r>
              <a:rPr kumimoji="1" lang="en-US" altLang="ja-JP" b="1" dirty="0" smtClean="0"/>
              <a:t>1,</a:t>
            </a:r>
            <a:r>
              <a:rPr kumimoji="1" lang="en-US" altLang="ja-JP" b="1" baseline="0" dirty="0" smtClean="0"/>
              <a:t> </a:t>
            </a:r>
            <a:r>
              <a:rPr kumimoji="1" lang="en-US" altLang="ja-JP" b="1" dirty="0" smtClean="0"/>
              <a:t>My </a:t>
            </a:r>
            <a:r>
              <a:rPr kumimoji="1" lang="en-US" altLang="ja-JP" b="1" dirty="0" smtClean="0"/>
              <a:t>hopes: a</a:t>
            </a:r>
            <a:r>
              <a:rPr kumimoji="1" lang="en-US" altLang="ja-JP" b="1" baseline="0" dirty="0" smtClean="0"/>
              <a:t> world where the environment comes first</a:t>
            </a:r>
            <a:r>
              <a:rPr kumimoji="1" lang="en-US" altLang="ja-JP" b="1" baseline="0" dirty="0" smtClean="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200" kern="1200" dirty="0" smtClean="0">
                <a:solidFill>
                  <a:schemeClr val="tx1"/>
                </a:solidFill>
                <a:effectLst/>
                <a:latin typeface="+mn-lt"/>
                <a:ea typeface="+mn-ea"/>
                <a:cs typeface="+mn-cs"/>
              </a:rPr>
              <a:t>Duration: ~10 min</a:t>
            </a:r>
            <a:endParaRPr kumimoji="1" lang="ja-JP" altLang="ja-JP" sz="1200" kern="1200" dirty="0" smtClean="0">
              <a:solidFill>
                <a:schemeClr val="tx1"/>
              </a:solidFill>
              <a:effectLst/>
              <a:latin typeface="+mn-lt"/>
              <a:ea typeface="+mn-ea"/>
              <a:cs typeface="+mn-cs"/>
            </a:endParaRPr>
          </a:p>
          <a:p>
            <a:pPr marL="0" indent="0">
              <a:buFont typeface="Arial" panose="020B0604020202020204" pitchFamily="34" charset="0"/>
              <a:buNone/>
            </a:pPr>
            <a:endParaRPr kumimoji="1" lang="en-US" altLang="ja-JP" b="1" baseline="0" dirty="0" smtClean="0"/>
          </a:p>
          <a:p>
            <a:pPr marL="228600" indent="-228600">
              <a:buFont typeface="+mj-lt"/>
              <a:buAutoNum type="arabicPeriod"/>
            </a:pPr>
            <a:r>
              <a:rPr kumimoji="1" lang="en-US" altLang="ja-JP" baseline="0" dirty="0" smtClean="0"/>
              <a:t>Highlight to students that for people to take action, the must have a feeling of hope or possibility. If people do not feel that their actions will have any impact, they probably will decide not to do anything.</a:t>
            </a:r>
          </a:p>
          <a:p>
            <a:pPr marL="228600" indent="-228600">
              <a:buFont typeface="+mj-lt"/>
              <a:buAutoNum type="arabicPeriod"/>
            </a:pPr>
            <a:r>
              <a:rPr kumimoji="1" lang="en-US" altLang="ja-JP" baseline="0" dirty="0" smtClean="0"/>
              <a:t>So ask students to think of a world in which everyone tries to protect the environment. Ask them to think of one way that that world would be different from the world in which we now live.</a:t>
            </a: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a:t>
            </a:fld>
            <a:endParaRPr kumimoji="1" lang="ja-JP" altLang="en-US"/>
          </a:p>
        </p:txBody>
      </p:sp>
    </p:spTree>
    <p:extLst>
      <p:ext uri="{BB962C8B-B14F-4D97-AF65-F5344CB8AC3E}">
        <p14:creationId xmlns:p14="http://schemas.microsoft.com/office/powerpoint/2010/main" val="1938444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1" kern="1200" dirty="0" smtClean="0">
                <a:solidFill>
                  <a:schemeClr val="tx1"/>
                </a:solidFill>
                <a:effectLst/>
                <a:latin typeface="+mn-lt"/>
                <a:ea typeface="+mn-ea"/>
                <a:cs typeface="+mn-cs"/>
              </a:rPr>
              <a:t>Activity 12, Lesson Review/Homework</a:t>
            </a:r>
            <a:endParaRPr kumimoji="1" lang="ja-JP"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Duration: ~10 minutes</a:t>
            </a:r>
            <a:endParaRPr kumimoji="1" lang="ja-JP" altLang="ja-JP"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mtClean="0"/>
              <a:t>If </a:t>
            </a:r>
            <a:r>
              <a:rPr kumimoji="1" lang="en-US" altLang="ja-JP" dirty="0" smtClean="0"/>
              <a:t>possible, provide</a:t>
            </a:r>
            <a:r>
              <a:rPr kumimoji="1" lang="en-US" altLang="ja-JP" baseline="0" dirty="0" smtClean="0"/>
              <a:t> students with 10 minutes of class time to complete at least one of the questions from the review sheet. The homework requires a careful re-reading of the article and using information from the class lesson. Making sure students understand the homework is crucial for them to complete the homework and to be ready for the final lesson, the Model Environmental Summit.</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20</a:t>
            </a:fld>
            <a:endParaRPr kumimoji="1" lang="ja-JP" altLang="en-US"/>
          </a:p>
        </p:txBody>
      </p:sp>
    </p:spTree>
    <p:extLst>
      <p:ext uri="{BB962C8B-B14F-4D97-AF65-F5344CB8AC3E}">
        <p14:creationId xmlns:p14="http://schemas.microsoft.com/office/powerpoint/2010/main" val="1613120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3"/>
            </a:pPr>
            <a:r>
              <a:rPr kumimoji="1" lang="en-US" altLang="ja-JP" dirty="0" smtClean="0"/>
              <a:t>Have</a:t>
            </a:r>
            <a:r>
              <a:rPr kumimoji="1" lang="en-US" altLang="ja-JP" baseline="0" dirty="0" smtClean="0"/>
              <a:t> students form</a:t>
            </a:r>
            <a:r>
              <a:rPr kumimoji="1" lang="en-US" altLang="ja-JP" dirty="0" smtClean="0"/>
              <a:t> pairs and share their</a:t>
            </a:r>
            <a:r>
              <a:rPr kumimoji="1" lang="en-US" altLang="ja-JP" baseline="0" dirty="0" smtClean="0"/>
              <a:t> idea of how </a:t>
            </a:r>
            <a:r>
              <a:rPr lang="en-US" altLang="ja-JP" sz="1200" b="0" kern="100" dirty="0" smtClean="0">
                <a:latin typeface="Calibri" panose="020F0502020204030204" pitchFamily="34" charset="0"/>
                <a:ea typeface="游明朝" panose="02020400000000000000" pitchFamily="18" charset="-128"/>
                <a:cs typeface="Times New Roman" panose="02020603050405020304" pitchFamily="18" charset="0"/>
              </a:rPr>
              <a:t>a world and society in which everyone lives in harmony with nature and strives to protect the environment would be</a:t>
            </a:r>
            <a:r>
              <a:rPr lang="en-US" altLang="ja-JP" sz="1200" b="0" kern="100" baseline="0" dirty="0" smtClean="0">
                <a:latin typeface="Calibri" panose="020F0502020204030204" pitchFamily="34" charset="0"/>
                <a:ea typeface="游明朝" panose="02020400000000000000" pitchFamily="18" charset="-128"/>
                <a:cs typeface="Times New Roman" panose="02020603050405020304" pitchFamily="18" charset="0"/>
              </a:rPr>
              <a:t> different from the world in which we now live.</a:t>
            </a:r>
          </a:p>
          <a:p>
            <a:pPr marL="228600" indent="-228600">
              <a:buFont typeface="+mj-lt"/>
              <a:buAutoNum type="arabicPeriod" startAt="3"/>
            </a:pPr>
            <a:r>
              <a:rPr lang="en-US" altLang="ja-JP" sz="1200" b="0" kern="100" baseline="0" dirty="0" smtClean="0">
                <a:latin typeface="Calibri" panose="020F0502020204030204" pitchFamily="34" charset="0"/>
                <a:ea typeface="游明朝" panose="02020400000000000000" pitchFamily="18" charset="-128"/>
                <a:cs typeface="Times New Roman" panose="02020603050405020304" pitchFamily="18" charset="0"/>
              </a:rPr>
              <a:t>Now have pairs form groups of 4 to 6 students. The original pairs should share their partner’s idea with the group.</a:t>
            </a:r>
          </a:p>
          <a:p>
            <a:pPr marL="228600" indent="-228600">
              <a:buFont typeface="+mj-lt"/>
              <a:buAutoNum type="arabicPeriod" startAt="3"/>
            </a:pPr>
            <a:r>
              <a:rPr lang="en-US" altLang="ja-JP" sz="1200" b="0" kern="100" baseline="0" dirty="0" smtClean="0">
                <a:latin typeface="Calibri" panose="020F0502020204030204" pitchFamily="34" charset="0"/>
                <a:ea typeface="游明朝" panose="02020400000000000000" pitchFamily="18" charset="-128"/>
                <a:cs typeface="Times New Roman" panose="02020603050405020304" pitchFamily="18" charset="0"/>
              </a:rPr>
              <a:t>Highlight to students how a campaign which motivates people starts with a positive image of how the world will change after the campaign is successful!</a:t>
            </a:r>
          </a:p>
          <a:p>
            <a:pPr marL="228600" indent="-228600">
              <a:buFont typeface="+mj-lt"/>
              <a:buAutoNum type="arabicPeriod" startAt="3"/>
            </a:pPr>
            <a:endParaRPr lang="en-US" altLang="ja-JP" sz="1200" b="0" kern="100" baseline="0" dirty="0" smtClean="0">
              <a:latin typeface="Calibri" panose="020F0502020204030204" pitchFamily="34" charset="0"/>
              <a:ea typeface="游明朝" panose="02020400000000000000" pitchFamily="18" charset="-128"/>
              <a:cs typeface="Times New Roman" panose="02020603050405020304" pitchFamily="18" charset="0"/>
            </a:endParaRPr>
          </a:p>
          <a:p>
            <a:pPr marL="228600" indent="-228600">
              <a:buFont typeface="+mj-lt"/>
              <a:buAutoNum type="arabicPeriod" startAt="3"/>
            </a:pPr>
            <a:endParaRPr kumimoji="1" lang="en-US" altLang="ja-JP" b="0" baseline="0" dirty="0" smtClean="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3</a:t>
            </a:fld>
            <a:endParaRPr kumimoji="1" lang="ja-JP" altLang="en-US"/>
          </a:p>
        </p:txBody>
      </p:sp>
    </p:spTree>
    <p:extLst>
      <p:ext uri="{BB962C8B-B14F-4D97-AF65-F5344CB8AC3E}">
        <p14:creationId xmlns:p14="http://schemas.microsoft.com/office/powerpoint/2010/main" val="2423957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b="1" dirty="0" smtClean="0"/>
              <a:t>Activity 2, The </a:t>
            </a:r>
            <a:r>
              <a:rPr kumimoji="1" lang="en-US" altLang="ja-JP" b="1" dirty="0" smtClean="0"/>
              <a:t>4 Components of a campaign: review and group </a:t>
            </a:r>
            <a:r>
              <a:rPr kumimoji="1" lang="en-US" altLang="ja-JP" b="1" dirty="0" smtClean="0"/>
              <a:t>reading</a:t>
            </a:r>
          </a:p>
          <a:p>
            <a:pPr marL="0" indent="0">
              <a:buFont typeface="Arial" panose="020B0604020202020204" pitchFamily="34" charset="0"/>
              <a:buNone/>
            </a:pPr>
            <a:r>
              <a:rPr kumimoji="1" lang="en-US" altLang="ja-JP" b="0" baseline="0" dirty="0" smtClean="0"/>
              <a:t>Duration: 10 minutes</a:t>
            </a:r>
            <a:endParaRPr kumimoji="1" lang="en-US" altLang="ja-JP" b="0" baseline="0" dirty="0" smtClean="0"/>
          </a:p>
          <a:p>
            <a:pPr marL="228600" indent="-228600">
              <a:buFont typeface="+mj-lt"/>
              <a:buAutoNum type="arabicPeriod"/>
            </a:pPr>
            <a:r>
              <a:rPr kumimoji="1" lang="en-US" altLang="ja-JP" baseline="0" dirty="0" smtClean="0"/>
              <a:t>In their groups, without looking at the article used in lesson 2 or to be used in this lesson, ask students to complete the 4 blanks.</a:t>
            </a:r>
          </a:p>
          <a:p>
            <a:pPr marL="228600" indent="-228600">
              <a:buFont typeface="+mj-lt"/>
              <a:buAutoNum type="arabicPeriod"/>
            </a:pPr>
            <a:r>
              <a:rPr kumimoji="1" lang="en-US" altLang="ja-JP" baseline="0" dirty="0" smtClean="0"/>
              <a:t>Collect the correct answers from groups.</a:t>
            </a:r>
          </a:p>
          <a:p>
            <a:pPr marL="228600" indent="-228600">
              <a:buFont typeface="+mj-lt"/>
              <a:buAutoNum type="arabicPeriod"/>
            </a:pPr>
            <a:r>
              <a:rPr kumimoji="1" lang="en-US" altLang="ja-JP" baseline="0" dirty="0" smtClean="0"/>
              <a:t>Instruct students to read the first paragraph of the </a:t>
            </a:r>
            <a:r>
              <a:rPr kumimoji="1" lang="en-US" altLang="ja-JP" i="1" baseline="0" dirty="0" smtClean="0"/>
              <a:t>Building a Campaign to Save Our Oceans</a:t>
            </a: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4</a:t>
            </a:fld>
            <a:endParaRPr kumimoji="1" lang="ja-JP" altLang="en-US"/>
          </a:p>
        </p:txBody>
      </p:sp>
    </p:spTree>
    <p:extLst>
      <p:ext uri="{BB962C8B-B14F-4D97-AF65-F5344CB8AC3E}">
        <p14:creationId xmlns:p14="http://schemas.microsoft.com/office/powerpoint/2010/main" val="920174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b="1" dirty="0" smtClean="0"/>
              <a:t>Activity </a:t>
            </a:r>
            <a:r>
              <a:rPr kumimoji="1" lang="en-US" altLang="ja-JP" b="1" dirty="0" smtClean="0"/>
              <a:t>3,</a:t>
            </a:r>
            <a:r>
              <a:rPr kumimoji="1" lang="en-US" altLang="ja-JP" b="1" baseline="0" dirty="0" smtClean="0"/>
              <a:t> </a:t>
            </a:r>
            <a:r>
              <a:rPr kumimoji="1" lang="en-US" altLang="ja-JP" b="1" dirty="0" smtClean="0"/>
              <a:t>Passion</a:t>
            </a:r>
            <a:r>
              <a:rPr kumimoji="1" lang="en-US" altLang="ja-JP" b="1" dirty="0" smtClean="0"/>
              <a:t>: the </a:t>
            </a:r>
            <a:r>
              <a:rPr kumimoji="1" lang="en-US" altLang="ja-JP" b="1" dirty="0" smtClean="0"/>
              <a:t>base</a:t>
            </a:r>
          </a:p>
          <a:p>
            <a:pPr marL="0" indent="0">
              <a:buFont typeface="Arial" panose="020B0604020202020204" pitchFamily="34" charset="0"/>
              <a:buNone/>
            </a:pPr>
            <a:r>
              <a:rPr kumimoji="1" lang="en-US" altLang="ja-JP" b="0" baseline="0" dirty="0" smtClean="0"/>
              <a:t>Duration: ~15 minutes</a:t>
            </a:r>
          </a:p>
          <a:p>
            <a:pPr marL="0" indent="0">
              <a:buFont typeface="Arial" panose="020B0604020202020204" pitchFamily="34" charset="0"/>
              <a:buNone/>
            </a:pPr>
            <a:endParaRPr kumimoji="1" lang="en-US" altLang="ja-JP" b="0" baseline="0" dirty="0" smtClean="0"/>
          </a:p>
          <a:p>
            <a:pPr marL="228600" indent="-228600">
              <a:buFont typeface="+mj-lt"/>
              <a:buAutoNum type="arabicPeriod"/>
            </a:pPr>
            <a:r>
              <a:rPr kumimoji="1" lang="en-US" altLang="ja-JP" baseline="0" dirty="0" smtClean="0"/>
              <a:t>Explain to students that while there are 4 main components of a campaign, people who design and manage a campaign must also have passion and a personal reason to make a campaign a success!</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5</a:t>
            </a:fld>
            <a:endParaRPr kumimoji="1" lang="ja-JP" altLang="en-US"/>
          </a:p>
        </p:txBody>
      </p:sp>
    </p:spTree>
    <p:extLst>
      <p:ext uri="{BB962C8B-B14F-4D97-AF65-F5344CB8AC3E}">
        <p14:creationId xmlns:p14="http://schemas.microsoft.com/office/powerpoint/2010/main" val="616475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2"/>
            </a:pPr>
            <a:r>
              <a:rPr kumimoji="1" lang="en-US" altLang="ja-JP" baseline="0" dirty="0" smtClean="0"/>
              <a:t>Ask students to come up with a personal reason why the have passion to protect the environment. Examples could include: I want to protect my family. I love nature and often go camping and hiking. </a:t>
            </a:r>
          </a:p>
          <a:p>
            <a:pPr marL="228600" indent="-228600">
              <a:buFont typeface="+mj-lt"/>
              <a:buAutoNum type="arabicPeriod" startAt="2"/>
            </a:pPr>
            <a:r>
              <a:rPr kumimoji="1" lang="en-US" altLang="ja-JP" baseline="0" dirty="0" smtClean="0"/>
              <a:t>Students should share their personal reason for wanting to protect the environment</a:t>
            </a:r>
            <a:r>
              <a:rPr kumimoji="1" lang="ja-JP" altLang="en-US" baseline="0" dirty="0" smtClean="0"/>
              <a:t> </a:t>
            </a:r>
            <a:r>
              <a:rPr kumimoji="1" lang="en-US" altLang="ja-JP" baseline="0" dirty="0" smtClean="0"/>
              <a:t>in their groups.</a:t>
            </a:r>
          </a:p>
          <a:p>
            <a:pPr marL="228600" indent="-228600">
              <a:buFont typeface="+mj-lt"/>
              <a:buAutoNum type="arabicPeriod" startAt="2"/>
            </a:pPr>
            <a:r>
              <a:rPr kumimoji="1" lang="en-US" altLang="ja-JP" baseline="0" dirty="0" smtClean="0"/>
              <a:t>Write the word ‘Passion’ on the white board and bellow it, list up some of the reasons students discuss in their groups on the whiteboard.</a:t>
            </a:r>
          </a:p>
          <a:p>
            <a:pPr marL="228600" indent="-228600">
              <a:buFont typeface="+mj-lt"/>
              <a:buAutoNum type="arabicPeriod" startAt="2"/>
            </a:pPr>
            <a:endParaRPr kumimoji="1" lang="ja-JP" altLang="en-US"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6</a:t>
            </a:fld>
            <a:endParaRPr kumimoji="1" lang="ja-JP" altLang="en-US"/>
          </a:p>
        </p:txBody>
      </p:sp>
    </p:spTree>
    <p:extLst>
      <p:ext uri="{BB962C8B-B14F-4D97-AF65-F5344CB8AC3E}">
        <p14:creationId xmlns:p14="http://schemas.microsoft.com/office/powerpoint/2010/main" val="2091197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4, Awareness</a:t>
            </a:r>
            <a:r>
              <a:rPr kumimoji="1" lang="en-US" altLang="ja-JP" b="1" dirty="0" smtClean="0"/>
              <a:t>: Providing information, connecting issues to people’s daily</a:t>
            </a:r>
            <a:r>
              <a:rPr kumimoji="1" lang="en-US" altLang="ja-JP" b="1" baseline="0" dirty="0" smtClean="0"/>
              <a:t> </a:t>
            </a:r>
            <a:r>
              <a:rPr kumimoji="1" lang="en-US" altLang="ja-JP" b="1" baseline="0" dirty="0" smtClean="0"/>
              <a:t>lives</a:t>
            </a:r>
          </a:p>
          <a:p>
            <a:r>
              <a:rPr kumimoji="1" lang="en-US" altLang="ja-JP" b="0" baseline="0" dirty="0" smtClean="0"/>
              <a:t>Duration: 10 minutes</a:t>
            </a:r>
          </a:p>
          <a:p>
            <a:endParaRPr kumimoji="1" lang="en-US" altLang="ja-JP" b="0" baseline="0" dirty="0" smtClean="0"/>
          </a:p>
          <a:p>
            <a:r>
              <a:rPr kumimoji="1" lang="en-US" altLang="ja-JP" b="0" i="1" baseline="0" dirty="0" smtClean="0"/>
              <a:t>This is short brainstorming activity to help students review the importance of the ocean on the general environment and society. It should also help students make the topic of the ocean environment more personal.</a:t>
            </a:r>
          </a:p>
          <a:p>
            <a:pPr marL="228600" indent="-228600">
              <a:buAutoNum type="arabicPeriod"/>
            </a:pPr>
            <a:r>
              <a:rPr kumimoji="1" lang="en-US" altLang="ja-JP" b="0" baseline="0" dirty="0" smtClean="0"/>
              <a:t>Individually students take 1 minute to continue the prompt “When I think of the ocean, I think of...” with as many ideas as they can. They might write things which are general such as ‘fish’ or ‘climate’ and they might also write very specific things such as ‘Last summer’.</a:t>
            </a:r>
          </a:p>
          <a:p>
            <a:pPr marL="228600" indent="-228600">
              <a:buAutoNum type="arabicPeriod"/>
            </a:pPr>
            <a:r>
              <a:rPr kumimoji="1" lang="en-US" altLang="ja-JP" b="0" baseline="0" dirty="0" smtClean="0"/>
              <a:t>Students share their ideas and any ideas which 2 or more students in the group should be written down on the group sheet of paper.</a:t>
            </a:r>
          </a:p>
          <a:p>
            <a:pPr marL="228600" indent="-228600">
              <a:buAutoNum type="arabicPeriod"/>
            </a:pPr>
            <a:r>
              <a:rPr kumimoji="1" lang="en-US" altLang="ja-JP" b="0" baseline="0" dirty="0" smtClean="0"/>
              <a:t>In their group, students should pick the 1 or 2 ideas which they have written down on their group paper and which they feel would help the largest number of people feel connected to ocean and protecting the ocean environment.</a:t>
            </a:r>
          </a:p>
          <a:p>
            <a:pPr marL="228600" indent="-228600">
              <a:buAutoNum type="arabicPeriod"/>
            </a:pPr>
            <a:r>
              <a:rPr kumimoji="1" lang="en-US" altLang="ja-JP" b="0" baseline="0" dirty="0" smtClean="0"/>
              <a:t>Students should announce these ideas to the class. There is a high chance that students will use these ideas in their campaigns during the final lesson.</a:t>
            </a:r>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7</a:t>
            </a:fld>
            <a:endParaRPr kumimoji="1" lang="ja-JP" altLang="en-US"/>
          </a:p>
        </p:txBody>
      </p:sp>
    </p:spTree>
    <p:extLst>
      <p:ext uri="{BB962C8B-B14F-4D97-AF65-F5344CB8AC3E}">
        <p14:creationId xmlns:p14="http://schemas.microsoft.com/office/powerpoint/2010/main" val="2551341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1" dirty="0" smtClean="0"/>
              <a:t>Activity 5, Group </a:t>
            </a:r>
            <a:r>
              <a:rPr kumimoji="1" lang="en-US" altLang="ja-JP" b="1" dirty="0" smtClean="0"/>
              <a:t>Reading (p1~2)</a:t>
            </a:r>
            <a:r>
              <a:rPr kumimoji="1" lang="en-US" altLang="ja-JP" b="1" baseline="0" dirty="0" smtClean="0"/>
              <a:t> </a:t>
            </a:r>
            <a:r>
              <a:rPr kumimoji="1" lang="en-US" altLang="ja-JP" b="1" dirty="0" smtClean="0"/>
              <a:t>Step 1: Raising </a:t>
            </a:r>
            <a:r>
              <a:rPr kumimoji="1" lang="en-US" altLang="ja-JP" b="1" dirty="0" smtClean="0"/>
              <a:t>Awareness</a:t>
            </a:r>
          </a:p>
          <a:p>
            <a:r>
              <a:rPr kumimoji="1" lang="en-US" altLang="ja-JP" b="0" dirty="0" smtClean="0"/>
              <a:t>Duration: 15 minutes</a:t>
            </a:r>
          </a:p>
          <a:p>
            <a:endParaRPr kumimoji="1" lang="en-US" altLang="ja-JP" b="0" dirty="0" smtClean="0"/>
          </a:p>
          <a:p>
            <a:r>
              <a:rPr kumimoji="1" lang="en-US" altLang="ja-JP" b="0" dirty="0" smtClean="0"/>
              <a:t>1.</a:t>
            </a:r>
            <a:r>
              <a:rPr kumimoji="1" lang="en-US" altLang="ja-JP" b="0" baseline="0" dirty="0" smtClean="0"/>
              <a:t> Tell students that for the next activity they will need to read the ‘Step 1: Raising Awareness’ section of the article.</a:t>
            </a:r>
            <a:endParaRPr kumimoji="1" lang="ja-JP" altLang="en-US" b="0"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8</a:t>
            </a:fld>
            <a:endParaRPr kumimoji="1" lang="ja-JP" altLang="en-US"/>
          </a:p>
        </p:txBody>
      </p:sp>
    </p:spTree>
    <p:extLst>
      <p:ext uri="{BB962C8B-B14F-4D97-AF65-F5344CB8AC3E}">
        <p14:creationId xmlns:p14="http://schemas.microsoft.com/office/powerpoint/2010/main" val="3092308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28600" indent="-228600">
              <a:buFont typeface="+mj-lt"/>
              <a:buAutoNum type="arabicPeriod" startAt="2"/>
            </a:pPr>
            <a:r>
              <a:rPr kumimoji="1" lang="en-US" altLang="ja-JP" sz="1200" kern="1200" dirty="0" smtClean="0">
                <a:solidFill>
                  <a:schemeClr val="tx1"/>
                </a:solidFill>
                <a:effectLst/>
                <a:latin typeface="+mn-lt"/>
                <a:ea typeface="+mn-ea"/>
                <a:cs typeface="+mn-cs"/>
              </a:rPr>
              <a:t>Give each group a large (A3) piece of paper and </a:t>
            </a:r>
            <a:r>
              <a:rPr kumimoji="1" lang="en-US" altLang="ja-JP" sz="1200" b="0" kern="1200" baseline="0" dirty="0" smtClean="0">
                <a:solidFill>
                  <a:schemeClr val="tx1"/>
                </a:solidFill>
                <a:effectLst/>
                <a:latin typeface="+mn-lt"/>
                <a:ea typeface="+mn-ea"/>
                <a:cs typeface="+mn-cs"/>
              </a:rPr>
              <a:t>t</a:t>
            </a:r>
            <a:r>
              <a:rPr kumimoji="1" lang="en-US" altLang="ja-JP" b="0" baseline="0" dirty="0" smtClean="0"/>
              <a:t>ell students that as they read this section of the article, they need to collect as many “Things that damage the ocean” as possible. For example, </a:t>
            </a:r>
            <a:r>
              <a:rPr kumimoji="1" lang="en-US" altLang="ja-JP" b="0" baseline="0" dirty="0" err="1" smtClean="0"/>
              <a:t>microplastic</a:t>
            </a:r>
            <a:r>
              <a:rPr kumimoji="1" lang="en-US" altLang="ja-JP" b="0" baseline="0" dirty="0" smtClean="0"/>
              <a:t> fibers from washing shirts. If students know/remember other things that damage the ocean</a:t>
            </a:r>
            <a:r>
              <a:rPr kumimoji="1" lang="ja-JP" altLang="en-US" b="0" baseline="0" dirty="0" smtClean="0"/>
              <a:t>　</a:t>
            </a:r>
            <a:r>
              <a:rPr kumimoji="1" lang="en-US" altLang="ja-JP" b="0" baseline="0" dirty="0" smtClean="0"/>
              <a:t>that are not mentioned in the article, they can list these up as well.</a:t>
            </a:r>
          </a:p>
          <a:p>
            <a:pPr marL="228600" indent="-228600">
              <a:buFont typeface="+mj-lt"/>
              <a:buAutoNum type="arabicPeriod" startAt="2"/>
            </a:pPr>
            <a:r>
              <a:rPr kumimoji="1" lang="en-US" altLang="ja-JP" b="0" baseline="0" dirty="0" smtClean="0"/>
              <a:t>Explain to students that, as we explore the idea of building environmental campaigns, for the rest of the lesson, we will use the idea of “Bottled Water in Never Ocean Friendly” as our example campaign.</a:t>
            </a:r>
          </a:p>
          <a:p>
            <a:pPr marL="228600" indent="-228600">
              <a:buFont typeface="+mj-lt"/>
              <a:buAutoNum type="arabicPeriod" startAt="2"/>
            </a:pPr>
            <a:r>
              <a:rPr kumimoji="1" lang="en-US" altLang="ja-JP" b="0" baseline="0" dirty="0" smtClean="0"/>
              <a:t>Ask students if any of the things they identified as damaging our ocean during their reading are connected to bottled water and the idea that ‘Bottled water in never ocean friendly”.</a:t>
            </a:r>
            <a:endParaRPr kumimoji="1" lang="ja-JP" altLang="en-US" b="0" dirty="0"/>
          </a:p>
        </p:txBody>
      </p:sp>
      <p:sp>
        <p:nvSpPr>
          <p:cNvPr id="4" name="スライド番号プレースホルダー 3"/>
          <p:cNvSpPr>
            <a:spLocks noGrp="1"/>
          </p:cNvSpPr>
          <p:nvPr>
            <p:ph type="sldNum" sz="quarter" idx="10"/>
          </p:nvPr>
        </p:nvSpPr>
        <p:spPr/>
        <p:txBody>
          <a:bodyPr/>
          <a:lstStyle/>
          <a:p>
            <a:fld id="{B1BAB2D0-5BE0-471B-9E32-F460B7FA68F0}" type="slidenum">
              <a:rPr kumimoji="1" lang="ja-JP" altLang="en-US" smtClean="0"/>
              <a:t>9</a:t>
            </a:fld>
            <a:endParaRPr kumimoji="1" lang="ja-JP" altLang="en-US"/>
          </a:p>
        </p:txBody>
      </p:sp>
    </p:spTree>
    <p:extLst>
      <p:ext uri="{BB962C8B-B14F-4D97-AF65-F5344CB8AC3E}">
        <p14:creationId xmlns:p14="http://schemas.microsoft.com/office/powerpoint/2010/main" val="2330510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40425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34618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896804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75514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106459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3998085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350565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13491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58085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545562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65EEF22-03ED-47DE-B43E-C2548DE31BD7}" type="datetimeFigureOut">
              <a:rPr kumimoji="1" lang="ja-JP" altLang="en-US" smtClean="0"/>
              <a:t>2025/3/5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1789339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EEF22-03ED-47DE-B43E-C2548DE31BD7}" type="datetimeFigureOut">
              <a:rPr kumimoji="1" lang="ja-JP" altLang="en-US" smtClean="0"/>
              <a:t>2025/3/5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0BEF0-3C68-4C4A-BFA3-4EE49714E165}" type="slidenum">
              <a:rPr kumimoji="1" lang="ja-JP" altLang="en-US" smtClean="0"/>
              <a:t>‹#›</a:t>
            </a:fld>
            <a:endParaRPr kumimoji="1" lang="ja-JP" altLang="en-US"/>
          </a:p>
        </p:txBody>
      </p:sp>
    </p:spTree>
    <p:extLst>
      <p:ext uri="{BB962C8B-B14F-4D97-AF65-F5344CB8AC3E}">
        <p14:creationId xmlns:p14="http://schemas.microsoft.com/office/powerpoint/2010/main" val="289095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12192000" cy="6858000"/>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4" name="正方形/長方形 3"/>
          <p:cNvSpPr/>
          <p:nvPr/>
        </p:nvSpPr>
        <p:spPr>
          <a:xfrm>
            <a:off x="2714240" y="5164979"/>
            <a:ext cx="7051097" cy="584775"/>
          </a:xfrm>
          <a:prstGeom prst="rect">
            <a:avLst/>
          </a:prstGeom>
        </p:spPr>
        <p:txBody>
          <a:bodyPr wrap="none">
            <a:spAutoFit/>
          </a:bodyPr>
          <a:lstStyle/>
          <a:p>
            <a:pPr algn="ct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Building a Campaign to Save Our Oceans</a:t>
            </a:r>
            <a:endParaRPr lang="ja-JP" alt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p:cNvSpPr/>
          <p:nvPr/>
        </p:nvSpPr>
        <p:spPr>
          <a:xfrm>
            <a:off x="633685" y="151510"/>
            <a:ext cx="10727424"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High School Environmental Summit Pre-Lesson #3</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6" name="図 5"/>
          <p:cNvPicPr/>
          <p:nvPr/>
        </p:nvPicPr>
        <p:blipFill>
          <a:blip r:embed="rId3" cstate="print">
            <a:extLst>
              <a:ext uri="{28A0092B-C50C-407E-A947-70E740481C1C}">
                <a14:useLocalDpi xmlns:a14="http://schemas.microsoft.com/office/drawing/2010/main" val="0"/>
              </a:ext>
            </a:extLst>
          </a:blip>
          <a:stretch>
            <a:fillRect/>
          </a:stretch>
        </p:blipFill>
        <p:spPr>
          <a:xfrm>
            <a:off x="2901233" y="963296"/>
            <a:ext cx="6645947" cy="4173127"/>
          </a:xfrm>
          <a:prstGeom prst="rect">
            <a:avLst/>
          </a:prstGeom>
          <a:ln>
            <a:noFill/>
          </a:ln>
          <a:effectLst>
            <a:outerShdw blurRad="190500" algn="tl" rotWithShape="0">
              <a:srgbClr val="000000">
                <a:alpha val="70000"/>
              </a:srgbClr>
            </a:outerShdw>
          </a:effectLst>
          <a:scene3d>
            <a:camera prst="orthographicFront"/>
            <a:lightRig rig="threePt" dir="t"/>
          </a:scene3d>
          <a:sp3d prstMaterial="softEdge"/>
        </p:spPr>
      </p:pic>
      <p:sp>
        <p:nvSpPr>
          <p:cNvPr id="7" name="正方形/長方形 6"/>
          <p:cNvSpPr/>
          <p:nvPr/>
        </p:nvSpPr>
        <p:spPr>
          <a:xfrm>
            <a:off x="4763790" y="5679350"/>
            <a:ext cx="2696572" cy="523220"/>
          </a:xfrm>
          <a:prstGeom prst="rect">
            <a:avLst/>
          </a:prstGeom>
        </p:spPr>
        <p:txBody>
          <a:bodyPr wrap="non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January 14, 2025</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p:cNvSpPr/>
          <p:nvPr/>
        </p:nvSpPr>
        <p:spPr>
          <a:xfrm>
            <a:off x="610988" y="167723"/>
            <a:ext cx="10727424" cy="707886"/>
          </a:xfrm>
          <a:prstGeom prst="rect">
            <a:avLst/>
          </a:prstGeom>
        </p:spPr>
        <p:txBody>
          <a:bodyPr wrap="none">
            <a:spAutoFit/>
          </a:bodyPr>
          <a:lstStyle/>
          <a:p>
            <a:pPr algn="ctr">
              <a:spcAft>
                <a:spcPts val="0"/>
              </a:spcAft>
            </a:pPr>
            <a:r>
              <a:rPr lang="en-US" altLang="ja-JP" sz="4000" b="1" kern="100" dirty="0" smtClean="0">
                <a:solidFill>
                  <a:schemeClr val="bg1"/>
                </a:solidFill>
                <a:latin typeface="Calibri" panose="020F0502020204030204" pitchFamily="34" charset="0"/>
                <a:ea typeface="游明朝" panose="02020400000000000000" pitchFamily="18" charset="-128"/>
                <a:cs typeface="Times New Roman" panose="02020603050405020304" pitchFamily="18" charset="0"/>
              </a:rPr>
              <a:t>High School Environmental Summit Pre-Lesson #3</a:t>
            </a:r>
            <a:endParaRPr lang="ja-JP" altLang="ja-JP" sz="40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正方形/長方形 8"/>
          <p:cNvSpPr/>
          <p:nvPr/>
        </p:nvSpPr>
        <p:spPr>
          <a:xfrm>
            <a:off x="6144174" y="5200647"/>
            <a:ext cx="184730" cy="584775"/>
          </a:xfrm>
          <a:prstGeom prst="rect">
            <a:avLst/>
          </a:prstGeom>
        </p:spPr>
        <p:txBody>
          <a:bodyPr wrap="none">
            <a:spAutoFit/>
          </a:bodyPr>
          <a:lstStyle/>
          <a:p>
            <a:pPr algn="ctr">
              <a:spcAft>
                <a:spcPts val="0"/>
              </a:spcAft>
            </a:pPr>
            <a:endParaRPr lang="ja-JP" altLang="ja-JP" sz="3200"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4327494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610136"/>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188888" y="1554791"/>
            <a:ext cx="10335677" cy="1323439"/>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Survey questions that help people think about their own actions:</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341288" y="3383591"/>
            <a:ext cx="10335677" cy="1323439"/>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 know a lot about the ingredients in my shampoo and other personal care products?</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2" name="正方形/長方形 11"/>
          <p:cNvSpPr/>
          <p:nvPr/>
        </p:nvSpPr>
        <p:spPr>
          <a:xfrm>
            <a:off x="5818723" y="5174290"/>
            <a:ext cx="3515777" cy="707886"/>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Yes     /       No</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3" name="乗算 2"/>
          <p:cNvSpPr/>
          <p:nvPr/>
        </p:nvSpPr>
        <p:spPr>
          <a:xfrm>
            <a:off x="1181100" y="2438400"/>
            <a:ext cx="7753350" cy="39433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63905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610136"/>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0" y="1418079"/>
            <a:ext cx="11994776" cy="584775"/>
          </a:xfrm>
          <a:prstGeom prst="rect">
            <a:avLst/>
          </a:prstGeom>
        </p:spPr>
        <p:txBody>
          <a:bodyPr wrap="square">
            <a:spAutoFit/>
          </a:bodyPr>
          <a:lstStyle/>
          <a:p>
            <a:pP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Questions should help people think about their actions and attitudes!</a:t>
            </a:r>
            <a:endParaRPr lang="en-US" altLang="ja-JP" sz="32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1022607" y="4442547"/>
            <a:ext cx="10335677" cy="707886"/>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 know the ingredients in my shampoo?</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2" name="正方形/長方形 11"/>
          <p:cNvSpPr/>
          <p:nvPr/>
        </p:nvSpPr>
        <p:spPr>
          <a:xfrm>
            <a:off x="2900083" y="5250490"/>
            <a:ext cx="7353300"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     –     2     –     3     –     4     –     5 </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3" name="正方形/長方形 12"/>
          <p:cNvSpPr/>
          <p:nvPr/>
        </p:nvSpPr>
        <p:spPr>
          <a:xfrm>
            <a:off x="702117" y="3806053"/>
            <a:ext cx="10335677" cy="584775"/>
          </a:xfrm>
          <a:prstGeom prst="rect">
            <a:avLst/>
          </a:prstGeom>
        </p:spPr>
        <p:txBody>
          <a:bodyPr wrap="square">
            <a:spAutoFit/>
          </a:bodyPr>
          <a:lstStyle/>
          <a:p>
            <a:pP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How much do you agree with the following statement:</a:t>
            </a:r>
            <a:endParaRPr lang="en-US" altLang="ja-JP" sz="32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4" name="正方形/長方形 13"/>
          <p:cNvSpPr/>
          <p:nvPr/>
        </p:nvSpPr>
        <p:spPr>
          <a:xfrm>
            <a:off x="2555571" y="5936290"/>
            <a:ext cx="1430361" cy="712159"/>
          </a:xfrm>
          <a:prstGeom prst="rect">
            <a:avLst/>
          </a:prstGeom>
        </p:spPr>
        <p:txBody>
          <a:bodyPr wrap="square">
            <a:spAutoFit/>
          </a:bodyPr>
          <a:lstStyle/>
          <a:p>
            <a:pPr>
              <a:spcAft>
                <a:spcPts val="0"/>
              </a:spcAft>
            </a:pPr>
            <a:r>
              <a:rPr lang="en-US" altLang="ja-JP" sz="2000" b="1" kern="100" dirty="0" smtClean="0">
                <a:latin typeface="Calibri" panose="020F0502020204030204" pitchFamily="34" charset="0"/>
                <a:ea typeface="游明朝" panose="02020400000000000000" pitchFamily="18" charset="-128"/>
                <a:cs typeface="Times New Roman" panose="02020603050405020304" pitchFamily="18" charset="0"/>
              </a:rPr>
              <a:t>do not agree at all</a:t>
            </a:r>
            <a:endParaRPr lang="en-US" altLang="ja-JP" sz="2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5" name="正方形/長方形 14"/>
          <p:cNvSpPr/>
          <p:nvPr/>
        </p:nvSpPr>
        <p:spPr>
          <a:xfrm>
            <a:off x="9718371" y="5936290"/>
            <a:ext cx="1430361" cy="707886"/>
          </a:xfrm>
          <a:prstGeom prst="rect">
            <a:avLst/>
          </a:prstGeom>
        </p:spPr>
        <p:txBody>
          <a:bodyPr wrap="square">
            <a:spAutoFit/>
          </a:bodyPr>
          <a:lstStyle/>
          <a:p>
            <a:pPr>
              <a:spcAft>
                <a:spcPts val="0"/>
              </a:spcAft>
            </a:pPr>
            <a:r>
              <a:rPr lang="en-US" altLang="ja-JP" sz="2000" b="1" kern="100" dirty="0" smtClean="0">
                <a:latin typeface="Calibri" panose="020F0502020204030204" pitchFamily="34" charset="0"/>
                <a:ea typeface="游明朝" panose="02020400000000000000" pitchFamily="18" charset="-128"/>
                <a:cs typeface="Times New Roman" panose="02020603050405020304" pitchFamily="18" charset="0"/>
              </a:rPr>
              <a:t>completely</a:t>
            </a:r>
          </a:p>
          <a:p>
            <a:pPr>
              <a:spcAft>
                <a:spcPts val="0"/>
              </a:spcAft>
            </a:pPr>
            <a:r>
              <a:rPr lang="en-US" altLang="ja-JP" sz="2000" b="1" kern="100" dirty="0" smtClean="0">
                <a:latin typeface="Calibri" panose="020F0502020204030204" pitchFamily="34" charset="0"/>
                <a:ea typeface="游明朝" panose="02020400000000000000" pitchFamily="18" charset="-128"/>
                <a:cs typeface="Times New Roman" panose="02020603050405020304" pitchFamily="18" charset="0"/>
              </a:rPr>
              <a:t>agree</a:t>
            </a:r>
            <a:endParaRPr lang="en-US" altLang="ja-JP" sz="2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2" name="正方形/長方形 1"/>
          <p:cNvSpPr/>
          <p:nvPr/>
        </p:nvSpPr>
        <p:spPr>
          <a:xfrm>
            <a:off x="3498421" y="2652663"/>
            <a:ext cx="4548040" cy="584775"/>
          </a:xfrm>
          <a:prstGeom prst="rect">
            <a:avLst/>
          </a:prstGeom>
        </p:spPr>
        <p:txBody>
          <a:bodyPr wrap="none">
            <a:spAutoFit/>
          </a:bodyPr>
          <a:lstStyle/>
          <a:p>
            <a:r>
              <a:rPr lang="en-US" altLang="ja-JP" sz="3200" dirty="0">
                <a:solidFill>
                  <a:srgbClr val="002060"/>
                </a:solidFill>
                <a:effectLst>
                  <a:outerShdw blurRad="38100" dist="38100" dir="2700000" algn="tl">
                    <a:srgbClr val="000000">
                      <a:alpha val="43137"/>
                    </a:srgbClr>
                  </a:outerShdw>
                </a:effectLst>
                <a:latin typeface="Arial Black" panose="020B0A04020102020204" pitchFamily="34" charset="0"/>
              </a:rPr>
              <a:t>5 point Likert scale</a:t>
            </a:r>
            <a:endParaRPr lang="ja-JP" altLang="en-US" sz="3200" dirty="0">
              <a:solidFill>
                <a:srgbClr val="002060"/>
              </a:solidFill>
              <a:effectLst>
                <a:outerShdw blurRad="38100" dist="38100" dir="2700000" algn="tl">
                  <a:srgbClr val="000000">
                    <a:alpha val="43137"/>
                  </a:srgbClr>
                </a:outerShdw>
              </a:effectLst>
              <a:latin typeface="Arial Black" panose="020B0A04020102020204" pitchFamily="34" charset="0"/>
            </a:endParaRPr>
          </a:p>
        </p:txBody>
      </p:sp>
      <p:sp>
        <p:nvSpPr>
          <p:cNvPr id="3" name="楕円 2"/>
          <p:cNvSpPr/>
          <p:nvPr/>
        </p:nvSpPr>
        <p:spPr>
          <a:xfrm>
            <a:off x="7942729" y="5217459"/>
            <a:ext cx="663389" cy="89647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2393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P spid="15" grpId="0"/>
      <p:bldP spid="2" grpId="0"/>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610136"/>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0" y="1364291"/>
            <a:ext cx="11641162" cy="1077218"/>
          </a:xfrm>
          <a:prstGeom prst="rect">
            <a:avLst/>
          </a:prstGeom>
        </p:spPr>
        <p:txBody>
          <a:bodyPr wrap="square">
            <a:spAutoFit/>
          </a:bodyPr>
          <a:lstStyle/>
          <a:p>
            <a:pPr>
              <a:spcAft>
                <a:spcPts val="0"/>
              </a:spcAft>
            </a:pPr>
            <a:r>
              <a:rPr lang="en-US" altLang="ja-JP" sz="3200" b="1" kern="100" dirty="0" smtClean="0">
                <a:latin typeface="Calibri" panose="020F0502020204030204" pitchFamily="34" charset="0"/>
                <a:ea typeface="游明朝" panose="02020400000000000000" pitchFamily="18" charset="-128"/>
                <a:cs typeface="Times New Roman" panose="02020603050405020304" pitchFamily="18" charset="0"/>
              </a:rPr>
              <a:t>Survey questions that help people think about their own actions and attitudes:</a:t>
            </a:r>
            <a:endParaRPr lang="en-US" altLang="ja-JP" sz="32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804091" y="4447028"/>
            <a:ext cx="10335677" cy="1323439"/>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On average, how many times do you drink bottled water in a month?</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2" name="正方形/長方形 11"/>
          <p:cNvSpPr/>
          <p:nvPr/>
        </p:nvSpPr>
        <p:spPr>
          <a:xfrm>
            <a:off x="1936376" y="6001283"/>
            <a:ext cx="9048749" cy="707886"/>
          </a:xfrm>
          <a:prstGeom prst="rect">
            <a:avLst/>
          </a:prstGeom>
        </p:spPr>
        <p:txBody>
          <a:bodyPr wrap="square">
            <a:spAutoFit/>
          </a:bodyPr>
          <a:lstStyle/>
          <a:p>
            <a:pPr algn="ct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0</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     1     –     2     –     3     –     4 or more </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13" name="正方形/長方形 12"/>
          <p:cNvSpPr/>
          <p:nvPr/>
        </p:nvSpPr>
        <p:spPr>
          <a:xfrm>
            <a:off x="1" y="2564231"/>
            <a:ext cx="12192000" cy="707886"/>
          </a:xfrm>
          <a:prstGeom prst="rect">
            <a:avLst/>
          </a:prstGeom>
        </p:spPr>
        <p:txBody>
          <a:bodyPr wrap="square">
            <a:spAutoFit/>
          </a:bodyPr>
          <a:lstStyle/>
          <a:p>
            <a:pPr algn="ctr">
              <a:spcAft>
                <a:spcPts val="0"/>
              </a:spcAft>
            </a:pPr>
            <a:r>
              <a:rPr lang="en-US" altLang="ja-JP" sz="4000" b="1" u="sng" kern="100" dirty="0" smtClean="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Bottled water is never ocean friendly</a:t>
            </a:r>
            <a:endParaRPr lang="en-US" altLang="ja-JP" sz="4000" b="1" u="sng" kern="100" dirty="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88119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0" y="0"/>
            <a:ext cx="1790950" cy="638264"/>
          </a:xfrm>
          <a:prstGeom prst="rect">
            <a:avLst/>
          </a:prstGeom>
        </p:spPr>
      </p:pic>
      <p:pic>
        <p:nvPicPr>
          <p:cNvPr id="5" name="図 4"/>
          <p:cNvPicPr>
            <a:picLocks noChangeAspect="1"/>
          </p:cNvPicPr>
          <p:nvPr/>
        </p:nvPicPr>
        <p:blipFill>
          <a:blip r:embed="rId4"/>
          <a:stretch>
            <a:fillRect/>
          </a:stretch>
        </p:blipFill>
        <p:spPr>
          <a:xfrm>
            <a:off x="1218191" y="728458"/>
            <a:ext cx="4859879" cy="2242466"/>
          </a:xfrm>
          <a:prstGeom prst="rect">
            <a:avLst/>
          </a:prstGeom>
        </p:spPr>
      </p:pic>
      <p:pic>
        <p:nvPicPr>
          <p:cNvPr id="6" name="図 5"/>
          <p:cNvPicPr>
            <a:picLocks noChangeAspect="1"/>
          </p:cNvPicPr>
          <p:nvPr/>
        </p:nvPicPr>
        <p:blipFill>
          <a:blip r:embed="rId5"/>
          <a:stretch>
            <a:fillRect/>
          </a:stretch>
        </p:blipFill>
        <p:spPr>
          <a:xfrm>
            <a:off x="6831106" y="268942"/>
            <a:ext cx="4103118" cy="5254084"/>
          </a:xfrm>
          <a:prstGeom prst="rect">
            <a:avLst/>
          </a:prstGeom>
        </p:spPr>
      </p:pic>
    </p:spTree>
    <p:extLst>
      <p:ext uri="{BB962C8B-B14F-4D97-AF65-F5344CB8AC3E}">
        <p14:creationId xmlns:p14="http://schemas.microsoft.com/office/powerpoint/2010/main" val="423380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p:cNvSpPr/>
          <p:nvPr/>
        </p:nvSpPr>
        <p:spPr>
          <a:xfrm>
            <a:off x="0" y="722087"/>
            <a:ext cx="12192000" cy="618630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B05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can I do (really do)?</a:t>
            </a: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1" y="6150114"/>
            <a:ext cx="12191999"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Small changes can lead to big results over time</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2" name="正方形/長方形 1"/>
          <p:cNvSpPr/>
          <p:nvPr/>
        </p:nvSpPr>
        <p:spPr>
          <a:xfrm>
            <a:off x="285750" y="1910060"/>
            <a:ext cx="6096000" cy="3539430"/>
          </a:xfrm>
          <a:prstGeom prst="rect">
            <a:avLst/>
          </a:prstGeom>
        </p:spPr>
        <p:txBody>
          <a:bodyPr>
            <a:spAutoFit/>
          </a:bodyPr>
          <a:lstStyle/>
          <a:p>
            <a:endParaRPr lang="ja-JP" altLang="en-US" sz="2800" dirty="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Offer solutions</a:t>
            </a:r>
          </a:p>
          <a:p>
            <a:endParaRPr lang="en-US" altLang="ja-JP" sz="2800" dirty="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Make </a:t>
            </a:r>
            <a:r>
              <a:rPr lang="en-US" altLang="ja-JP" sz="2800" dirty="0">
                <a:solidFill>
                  <a:srgbClr val="000000"/>
                </a:solidFill>
                <a:latin typeface="Calibri" panose="020F0502020204030204" pitchFamily="34" charset="0"/>
              </a:rPr>
              <a:t>it </a:t>
            </a:r>
            <a:r>
              <a:rPr lang="en-US" altLang="ja-JP" sz="2800" dirty="0" smtClean="0">
                <a:solidFill>
                  <a:srgbClr val="000000"/>
                </a:solidFill>
                <a:latin typeface="Calibri" panose="020F0502020204030204" pitchFamily="34" charset="0"/>
              </a:rPr>
              <a:t>easy</a:t>
            </a:r>
          </a:p>
          <a:p>
            <a:endParaRPr lang="en-US" altLang="ja-JP" sz="2800" dirty="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Make </a:t>
            </a:r>
            <a:r>
              <a:rPr lang="en-US" altLang="ja-JP" sz="2800" dirty="0">
                <a:solidFill>
                  <a:srgbClr val="000000"/>
                </a:solidFill>
                <a:latin typeface="Calibri" panose="020F0502020204030204" pitchFamily="34" charset="0"/>
              </a:rPr>
              <a:t>it </a:t>
            </a:r>
            <a:r>
              <a:rPr lang="en-US" altLang="ja-JP" sz="2800" dirty="0" smtClean="0">
                <a:solidFill>
                  <a:srgbClr val="000000"/>
                </a:solidFill>
                <a:latin typeface="Calibri" panose="020F0502020204030204" pitchFamily="34" charset="0"/>
              </a:rPr>
              <a:t>fun</a:t>
            </a:r>
          </a:p>
          <a:p>
            <a:endParaRPr lang="en-US" altLang="ja-JP" sz="2800" dirty="0" smtClean="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Provide resources</a:t>
            </a:r>
            <a:endParaRPr lang="en-US" altLang="ja-JP" sz="2800" dirty="0">
              <a:solidFill>
                <a:srgbClr val="000000"/>
              </a:solidFill>
              <a:latin typeface="Calibri" panose="020F0502020204030204" pitchFamily="34" charset="0"/>
            </a:endParaRPr>
          </a:p>
        </p:txBody>
      </p:sp>
      <p:sp>
        <p:nvSpPr>
          <p:cNvPr id="9" name="正方形/長方形 8"/>
          <p:cNvSpPr/>
          <p:nvPr/>
        </p:nvSpPr>
        <p:spPr>
          <a:xfrm>
            <a:off x="225868" y="1404633"/>
            <a:ext cx="3202012" cy="707886"/>
          </a:xfrm>
          <a:prstGeom prst="rect">
            <a:avLst/>
          </a:prstGeom>
        </p:spPr>
        <p:txBody>
          <a:bodyPr wrap="square">
            <a:spAutoFit/>
          </a:bodyPr>
          <a:lstStyle/>
          <a:p>
            <a:pPr>
              <a:spcAft>
                <a:spcPts val="0"/>
              </a:spcAft>
            </a:pPr>
            <a:r>
              <a:rPr lang="en-US" altLang="ja-JP" sz="4000" b="1" u="sng" kern="100" dirty="0" smtClean="0">
                <a:solidFill>
                  <a:srgbClr val="002060"/>
                </a:solidFill>
                <a:latin typeface="Calibri" panose="020F0502020204030204" pitchFamily="34" charset="0"/>
                <a:ea typeface="游明朝" panose="02020400000000000000" pitchFamily="18" charset="-128"/>
                <a:cs typeface="Times New Roman" panose="02020603050405020304" pitchFamily="18" charset="0"/>
              </a:rPr>
              <a:t>risk reduction</a:t>
            </a:r>
            <a:endParaRPr lang="en-US" altLang="ja-JP" sz="4000" b="1" u="sng" kern="100" dirty="0">
              <a:solidFill>
                <a:srgbClr val="002060"/>
              </a:solidFill>
              <a:latin typeface="Calibri" panose="020F0502020204030204" pitchFamily="34" charset="0"/>
              <a:ea typeface="游明朝" panose="02020400000000000000" pitchFamily="18" charset="-128"/>
              <a:cs typeface="Times New Roman" panose="02020603050405020304" pitchFamily="18" charset="0"/>
            </a:endParaRPr>
          </a:p>
        </p:txBody>
      </p:sp>
      <p:sp>
        <p:nvSpPr>
          <p:cNvPr id="12" name="正方形/長方形 11"/>
          <p:cNvSpPr/>
          <p:nvPr/>
        </p:nvSpPr>
        <p:spPr>
          <a:xfrm>
            <a:off x="6598024" y="1390065"/>
            <a:ext cx="5167033" cy="707886"/>
          </a:xfrm>
          <a:prstGeom prst="rect">
            <a:avLst/>
          </a:prstGeom>
        </p:spPr>
        <p:txBody>
          <a:bodyPr wrap="square">
            <a:spAutoFit/>
          </a:bodyPr>
          <a:lstStyle/>
          <a:p>
            <a:pPr>
              <a:spcAft>
                <a:spcPts val="0"/>
              </a:spcAft>
            </a:pPr>
            <a:r>
              <a:rPr lang="en-US" altLang="ja-JP" sz="4000" b="1" u="sng" kern="100" dirty="0" smtClean="0">
                <a:solidFill>
                  <a:srgbClr val="002060"/>
                </a:solidFill>
                <a:latin typeface="Calibri" panose="020F0502020204030204" pitchFamily="34" charset="0"/>
                <a:ea typeface="游明朝" panose="02020400000000000000" pitchFamily="18" charset="-128"/>
                <a:cs typeface="Times New Roman" panose="02020603050405020304" pitchFamily="18" charset="0"/>
              </a:rPr>
              <a:t>Recommended Actions</a:t>
            </a:r>
            <a:endParaRPr lang="en-US" altLang="ja-JP" sz="4000" b="1" u="sng" kern="100" dirty="0">
              <a:solidFill>
                <a:srgbClr val="002060"/>
              </a:solidFill>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78522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正方形/長方形 6"/>
          <p:cNvSpPr/>
          <p:nvPr/>
        </p:nvSpPr>
        <p:spPr>
          <a:xfrm>
            <a:off x="0" y="722087"/>
            <a:ext cx="12192000" cy="6494085"/>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B05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can I do (really do)?</a:t>
            </a: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6902824" y="2591335"/>
            <a:ext cx="4607859" cy="461665"/>
          </a:xfrm>
          <a:prstGeom prst="rect">
            <a:avLst/>
          </a:prstGeom>
        </p:spPr>
        <p:txBody>
          <a:bodyPr wrap="square">
            <a:spAutoFit/>
          </a:bodyPr>
          <a:lstStyle/>
          <a:p>
            <a:pPr algn="ctr">
              <a:spcAft>
                <a:spcPts val="0"/>
              </a:spcAft>
            </a:pPr>
            <a:r>
              <a:rPr lang="en-US" altLang="ja-JP" sz="2400" b="1" u="sng" kern="100" dirty="0" smtClean="0">
                <a:solidFill>
                  <a:srgbClr val="00B050"/>
                </a:solidFill>
                <a:latin typeface="Calibri" panose="020F0502020204030204" pitchFamily="34" charset="0"/>
                <a:ea typeface="游明朝" panose="02020400000000000000" pitchFamily="18" charset="-128"/>
                <a:cs typeface="Times New Roman" panose="02020603050405020304" pitchFamily="18" charset="0"/>
              </a:rPr>
              <a:t>Specific, Achievable, Measurable</a:t>
            </a:r>
            <a:endParaRPr lang="en-US" altLang="ja-JP" sz="2400" b="1" u="sng" kern="100" dirty="0">
              <a:solidFill>
                <a:srgbClr val="00B050"/>
              </a:solidFill>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0" y="6150114"/>
            <a:ext cx="12191999"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Small changes can lead to big results over time</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2" name="正方形/長方形 1"/>
          <p:cNvSpPr/>
          <p:nvPr/>
        </p:nvSpPr>
        <p:spPr>
          <a:xfrm>
            <a:off x="425824" y="2806530"/>
            <a:ext cx="3034553" cy="3108543"/>
          </a:xfrm>
          <a:prstGeom prst="rect">
            <a:avLst/>
          </a:prstGeom>
        </p:spPr>
        <p:txBody>
          <a:bodyPr wrap="square">
            <a:spAutoFit/>
          </a:bodyPr>
          <a:lstStyle/>
          <a:p>
            <a:r>
              <a:rPr lang="en-US" altLang="ja-JP" sz="2800" dirty="0" smtClean="0">
                <a:solidFill>
                  <a:srgbClr val="000000"/>
                </a:solidFill>
                <a:latin typeface="Calibri" panose="020F0502020204030204" pitchFamily="34" charset="0"/>
              </a:rPr>
              <a:t>Offer solutions</a:t>
            </a:r>
          </a:p>
          <a:p>
            <a:endParaRPr lang="en-US" altLang="ja-JP" sz="2800" dirty="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Make </a:t>
            </a:r>
            <a:r>
              <a:rPr lang="en-US" altLang="ja-JP" sz="2800" dirty="0">
                <a:solidFill>
                  <a:srgbClr val="000000"/>
                </a:solidFill>
                <a:latin typeface="Calibri" panose="020F0502020204030204" pitchFamily="34" charset="0"/>
              </a:rPr>
              <a:t>it </a:t>
            </a:r>
            <a:r>
              <a:rPr lang="en-US" altLang="ja-JP" sz="2800" dirty="0" smtClean="0">
                <a:solidFill>
                  <a:srgbClr val="000000"/>
                </a:solidFill>
                <a:latin typeface="Calibri" panose="020F0502020204030204" pitchFamily="34" charset="0"/>
              </a:rPr>
              <a:t>easy</a:t>
            </a:r>
          </a:p>
          <a:p>
            <a:endParaRPr lang="en-US" altLang="ja-JP" sz="2800" dirty="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Make </a:t>
            </a:r>
            <a:r>
              <a:rPr lang="en-US" altLang="ja-JP" sz="2800" dirty="0">
                <a:solidFill>
                  <a:srgbClr val="000000"/>
                </a:solidFill>
                <a:latin typeface="Calibri" panose="020F0502020204030204" pitchFamily="34" charset="0"/>
              </a:rPr>
              <a:t>it </a:t>
            </a:r>
            <a:r>
              <a:rPr lang="en-US" altLang="ja-JP" sz="2800" dirty="0" smtClean="0">
                <a:solidFill>
                  <a:srgbClr val="000000"/>
                </a:solidFill>
                <a:latin typeface="Calibri" panose="020F0502020204030204" pitchFamily="34" charset="0"/>
              </a:rPr>
              <a:t>fun</a:t>
            </a:r>
          </a:p>
          <a:p>
            <a:endParaRPr lang="en-US" altLang="ja-JP" sz="2800" dirty="0" smtClean="0">
              <a:solidFill>
                <a:srgbClr val="000000"/>
              </a:solidFill>
              <a:latin typeface="Calibri" panose="020F0502020204030204" pitchFamily="34" charset="0"/>
            </a:endParaRPr>
          </a:p>
          <a:p>
            <a:r>
              <a:rPr lang="en-US" altLang="ja-JP" sz="2800" dirty="0" smtClean="0">
                <a:solidFill>
                  <a:srgbClr val="000000"/>
                </a:solidFill>
                <a:latin typeface="Calibri" panose="020F0502020204030204" pitchFamily="34" charset="0"/>
              </a:rPr>
              <a:t>Provide resources</a:t>
            </a:r>
            <a:endParaRPr lang="en-US" altLang="ja-JP" sz="2800" dirty="0">
              <a:solidFill>
                <a:srgbClr val="000000"/>
              </a:solidFill>
              <a:latin typeface="Calibri" panose="020F0502020204030204" pitchFamily="34" charset="0"/>
            </a:endParaRPr>
          </a:p>
        </p:txBody>
      </p:sp>
      <p:sp>
        <p:nvSpPr>
          <p:cNvPr id="9" name="正方形/長方形 8"/>
          <p:cNvSpPr/>
          <p:nvPr/>
        </p:nvSpPr>
        <p:spPr>
          <a:xfrm>
            <a:off x="0" y="1281158"/>
            <a:ext cx="12191999" cy="707886"/>
          </a:xfrm>
          <a:prstGeom prst="rect">
            <a:avLst/>
          </a:prstGeom>
        </p:spPr>
        <p:txBody>
          <a:bodyPr wrap="square">
            <a:spAutoFit/>
          </a:bodyPr>
          <a:lstStyle/>
          <a:p>
            <a:pPr algn="ctr">
              <a:spcAft>
                <a:spcPts val="0"/>
              </a:spcAft>
            </a:pPr>
            <a:r>
              <a:rPr lang="en-US" altLang="ja-JP" sz="4000" b="1" kern="100" dirty="0" smtClean="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Bottled water is never ocean friendly</a:t>
            </a:r>
            <a:endParaRPr lang="en-US" altLang="ja-JP" sz="4000" b="1" kern="100" dirty="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12" name="正方形/長方形 11"/>
          <p:cNvSpPr/>
          <p:nvPr/>
        </p:nvSpPr>
        <p:spPr>
          <a:xfrm>
            <a:off x="6795248" y="1981735"/>
            <a:ext cx="5167033" cy="707886"/>
          </a:xfrm>
          <a:prstGeom prst="rect">
            <a:avLst/>
          </a:prstGeom>
        </p:spPr>
        <p:txBody>
          <a:bodyPr wrap="square">
            <a:spAutoFit/>
          </a:bodyPr>
          <a:lstStyle/>
          <a:p>
            <a:pPr>
              <a:spcAft>
                <a:spcPts val="0"/>
              </a:spcAft>
            </a:pPr>
            <a:r>
              <a:rPr lang="en-US" altLang="ja-JP" sz="4000" b="1" u="sng" kern="100" dirty="0" smtClean="0">
                <a:solidFill>
                  <a:srgbClr val="002060"/>
                </a:solidFill>
                <a:latin typeface="Calibri" panose="020F0502020204030204" pitchFamily="34" charset="0"/>
                <a:ea typeface="游明朝" panose="02020400000000000000" pitchFamily="18" charset="-128"/>
                <a:cs typeface="Times New Roman" panose="02020603050405020304" pitchFamily="18" charset="0"/>
              </a:rPr>
              <a:t>Recommended Actions</a:t>
            </a:r>
            <a:endParaRPr lang="en-US" altLang="ja-JP" sz="4000" b="1" u="sng" kern="100" dirty="0">
              <a:solidFill>
                <a:srgbClr val="002060"/>
              </a:solidFill>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95745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0"/>
            <a:ext cx="3134162" cy="724001"/>
          </a:xfrm>
          <a:prstGeom prst="rect">
            <a:avLst/>
          </a:prstGeom>
        </p:spPr>
      </p:pic>
      <p:pic>
        <p:nvPicPr>
          <p:cNvPr id="3" name="図 2"/>
          <p:cNvPicPr>
            <a:picLocks noChangeAspect="1"/>
          </p:cNvPicPr>
          <p:nvPr/>
        </p:nvPicPr>
        <p:blipFill>
          <a:blip r:embed="rId4"/>
          <a:stretch>
            <a:fillRect/>
          </a:stretch>
        </p:blipFill>
        <p:spPr>
          <a:xfrm>
            <a:off x="962150" y="821094"/>
            <a:ext cx="3440422" cy="4254760"/>
          </a:xfrm>
          <a:prstGeom prst="rect">
            <a:avLst/>
          </a:prstGeom>
        </p:spPr>
      </p:pic>
      <p:pic>
        <p:nvPicPr>
          <p:cNvPr id="7" name="図 6"/>
          <p:cNvPicPr>
            <a:picLocks noChangeAspect="1"/>
          </p:cNvPicPr>
          <p:nvPr/>
        </p:nvPicPr>
        <p:blipFill>
          <a:blip r:embed="rId5"/>
          <a:stretch>
            <a:fillRect/>
          </a:stretch>
        </p:blipFill>
        <p:spPr>
          <a:xfrm>
            <a:off x="4750770" y="430290"/>
            <a:ext cx="3862991" cy="2984714"/>
          </a:xfrm>
          <a:prstGeom prst="rect">
            <a:avLst/>
          </a:prstGeom>
        </p:spPr>
      </p:pic>
      <p:sp>
        <p:nvSpPr>
          <p:cNvPr id="5" name="正方形/長方形 4"/>
          <p:cNvSpPr/>
          <p:nvPr/>
        </p:nvSpPr>
        <p:spPr>
          <a:xfrm rot="20610116">
            <a:off x="150464" y="3691921"/>
            <a:ext cx="12191999"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How interested are you in joining these events</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6" name="正方形/長方形 5"/>
          <p:cNvSpPr/>
          <p:nvPr/>
        </p:nvSpPr>
        <p:spPr>
          <a:xfrm>
            <a:off x="2900083" y="5250490"/>
            <a:ext cx="7353300" cy="707886"/>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1     –     2     –     3     –     4     –     5 </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2555571" y="5936290"/>
            <a:ext cx="1430361" cy="1015663"/>
          </a:xfrm>
          <a:prstGeom prst="rect">
            <a:avLst/>
          </a:prstGeom>
        </p:spPr>
        <p:txBody>
          <a:bodyPr wrap="square">
            <a:spAutoFit/>
          </a:bodyPr>
          <a:lstStyle/>
          <a:p>
            <a:pPr>
              <a:spcAft>
                <a:spcPts val="0"/>
              </a:spcAft>
            </a:pPr>
            <a:r>
              <a:rPr lang="en-US" altLang="ja-JP" sz="2000" b="1" kern="100" dirty="0" smtClean="0">
                <a:latin typeface="Calibri" panose="020F0502020204030204" pitchFamily="34" charset="0"/>
                <a:ea typeface="游明朝" panose="02020400000000000000" pitchFamily="18" charset="-128"/>
                <a:cs typeface="Times New Roman" panose="02020603050405020304" pitchFamily="18" charset="0"/>
              </a:rPr>
              <a:t>Not interested at all</a:t>
            </a:r>
            <a:endParaRPr lang="en-US" altLang="ja-JP" sz="2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9718371" y="5936290"/>
            <a:ext cx="1430361" cy="707886"/>
          </a:xfrm>
          <a:prstGeom prst="rect">
            <a:avLst/>
          </a:prstGeom>
        </p:spPr>
        <p:txBody>
          <a:bodyPr wrap="square">
            <a:spAutoFit/>
          </a:bodyPr>
          <a:lstStyle/>
          <a:p>
            <a:pPr>
              <a:spcAft>
                <a:spcPts val="0"/>
              </a:spcAft>
            </a:pPr>
            <a:r>
              <a:rPr lang="en-US" altLang="ja-JP" sz="2000" b="1" kern="100" dirty="0" smtClean="0">
                <a:latin typeface="Calibri" panose="020F0502020204030204" pitchFamily="34" charset="0"/>
                <a:ea typeface="游明朝" panose="02020400000000000000" pitchFamily="18" charset="-128"/>
                <a:cs typeface="Times New Roman" panose="02020603050405020304" pitchFamily="18" charset="0"/>
              </a:rPr>
              <a:t>Very interested</a:t>
            </a:r>
            <a:endParaRPr lang="en-US" altLang="ja-JP" sz="2000" b="1" kern="100" dirty="0">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4016483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8" name="正方形/長方形 7"/>
          <p:cNvSpPr/>
          <p:nvPr/>
        </p:nvSpPr>
        <p:spPr>
          <a:xfrm>
            <a:off x="0" y="704423"/>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70C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Connection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who else around me cares about this? </a:t>
            </a: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528105" y="1434584"/>
            <a:ext cx="10500054" cy="707886"/>
          </a:xfrm>
          <a:prstGeom prst="rect">
            <a:avLst/>
          </a:prstGeom>
        </p:spPr>
        <p:txBody>
          <a:bodyPr wrap="none">
            <a:spAutoFit/>
          </a:bodyPr>
          <a:lstStyle/>
          <a:p>
            <a:pPr>
              <a:spcAft>
                <a:spcPts val="0"/>
              </a:spcAft>
            </a:pPr>
            <a:r>
              <a:rPr lang="en-US" altLang="ja-JP" sz="4000" b="1" kern="100" dirty="0">
                <a:latin typeface="Calibri" panose="020F0502020204030204" pitchFamily="34" charset="0"/>
                <a:ea typeface="游明朝" panose="02020400000000000000" pitchFamily="18" charset="-128"/>
                <a:cs typeface="Times New Roman" panose="02020603050405020304" pitchFamily="18" charset="0"/>
              </a:rPr>
              <a:t>Building community and support through events</a:t>
            </a:r>
          </a:p>
        </p:txBody>
      </p:sp>
      <p:sp>
        <p:nvSpPr>
          <p:cNvPr id="3" name="正方形/長方形 2"/>
          <p:cNvSpPr/>
          <p:nvPr/>
        </p:nvSpPr>
        <p:spPr>
          <a:xfrm>
            <a:off x="438150" y="3092500"/>
            <a:ext cx="6096000" cy="2677656"/>
          </a:xfrm>
          <a:prstGeom prst="rect">
            <a:avLst/>
          </a:prstGeom>
        </p:spPr>
        <p:txBody>
          <a:bodyPr>
            <a:spAutoFit/>
          </a:bodyPr>
          <a:lstStyle/>
          <a:p>
            <a:r>
              <a:rPr lang="en-US" altLang="ja-JP" sz="2400" dirty="0" smtClean="0">
                <a:solidFill>
                  <a:srgbClr val="000000"/>
                </a:solidFill>
                <a:latin typeface="Calibri" panose="020F0502020204030204" pitchFamily="34" charset="0"/>
                <a:cs typeface="Calibri" panose="020F0502020204030204" pitchFamily="34" charset="0"/>
              </a:rPr>
              <a:t>Be inclusive</a:t>
            </a:r>
          </a:p>
          <a:p>
            <a:endParaRPr lang="en-US" altLang="ja-JP" sz="2400" dirty="0" smtClean="0">
              <a:solidFill>
                <a:srgbClr val="000000"/>
              </a:solidFill>
              <a:latin typeface="Calibri" panose="020F0502020204030204" pitchFamily="34" charset="0"/>
              <a:cs typeface="Calibri" panose="020F0502020204030204" pitchFamily="34" charset="0"/>
            </a:endParaRPr>
          </a:p>
          <a:p>
            <a:r>
              <a:rPr lang="en-US" altLang="ja-JP" sz="2400" dirty="0" smtClean="0">
                <a:solidFill>
                  <a:srgbClr val="000000"/>
                </a:solidFill>
                <a:latin typeface="Calibri" panose="020F0502020204030204" pitchFamily="34" charset="0"/>
                <a:cs typeface="Calibri" panose="020F0502020204030204" pitchFamily="34" charset="0"/>
              </a:rPr>
              <a:t>Act &amp; Educate</a:t>
            </a:r>
            <a:endParaRPr lang="en-US" altLang="ja-JP" sz="2400" dirty="0">
              <a:solidFill>
                <a:srgbClr val="000000"/>
              </a:solidFill>
              <a:latin typeface="Calibri" panose="020F0502020204030204" pitchFamily="34" charset="0"/>
              <a:cs typeface="Calibri" panose="020F0502020204030204" pitchFamily="34" charset="0"/>
            </a:endParaRPr>
          </a:p>
          <a:p>
            <a:endParaRPr lang="en-US" altLang="ja-JP" sz="2400" dirty="0" smtClean="0">
              <a:solidFill>
                <a:srgbClr val="000000"/>
              </a:solidFill>
              <a:latin typeface="Calibri" panose="020F0502020204030204" pitchFamily="34" charset="0"/>
              <a:cs typeface="Calibri" panose="020F0502020204030204" pitchFamily="34" charset="0"/>
            </a:endParaRPr>
          </a:p>
          <a:p>
            <a:r>
              <a:rPr lang="en-US" altLang="ja-JP" sz="2400" dirty="0" smtClean="0">
                <a:solidFill>
                  <a:srgbClr val="000000"/>
                </a:solidFill>
                <a:latin typeface="Calibri" panose="020F0502020204030204" pitchFamily="34" charset="0"/>
                <a:cs typeface="Calibri" panose="020F0502020204030204" pitchFamily="34" charset="0"/>
              </a:rPr>
              <a:t>Share</a:t>
            </a:r>
          </a:p>
          <a:p>
            <a:endParaRPr lang="en-US" altLang="ja-JP" sz="2400" dirty="0" smtClean="0">
              <a:solidFill>
                <a:srgbClr val="000000"/>
              </a:solidFill>
              <a:latin typeface="Calibri" panose="020F0502020204030204" pitchFamily="34" charset="0"/>
              <a:cs typeface="Calibri" panose="020F0502020204030204" pitchFamily="34" charset="0"/>
            </a:endParaRPr>
          </a:p>
          <a:p>
            <a:r>
              <a:rPr lang="en-US" altLang="ja-JP" sz="2400" dirty="0" smtClean="0">
                <a:solidFill>
                  <a:srgbClr val="000000"/>
                </a:solidFill>
                <a:latin typeface="Calibri" panose="020F0502020204030204" pitchFamily="34" charset="0"/>
                <a:cs typeface="Calibri" panose="020F0502020204030204" pitchFamily="34" charset="0"/>
              </a:rPr>
              <a:t>Stay </a:t>
            </a:r>
            <a:r>
              <a:rPr lang="en-US" altLang="ja-JP" sz="2400" dirty="0">
                <a:solidFill>
                  <a:srgbClr val="000000"/>
                </a:solidFill>
                <a:latin typeface="Calibri" panose="020F0502020204030204" pitchFamily="34" charset="0"/>
                <a:cs typeface="Calibri" panose="020F0502020204030204" pitchFamily="34" charset="0"/>
              </a:rPr>
              <a:t>in </a:t>
            </a:r>
            <a:r>
              <a:rPr lang="en-US" altLang="ja-JP" sz="2400" dirty="0" smtClean="0">
                <a:solidFill>
                  <a:srgbClr val="000000"/>
                </a:solidFill>
                <a:latin typeface="Calibri" panose="020F0502020204030204" pitchFamily="34" charset="0"/>
                <a:cs typeface="Calibri" panose="020F0502020204030204" pitchFamily="34" charset="0"/>
              </a:rPr>
              <a:t>touch</a:t>
            </a:r>
            <a:endParaRPr lang="en-US" altLang="ja-JP" sz="2400" dirty="0">
              <a:solidFill>
                <a:srgbClr val="000000"/>
              </a:solidFill>
              <a:latin typeface="Calibri" panose="020F0502020204030204" pitchFamily="34" charset="0"/>
              <a:cs typeface="Calibri" panose="020F0502020204030204" pitchFamily="34" charset="0"/>
            </a:endParaRPr>
          </a:p>
        </p:txBody>
      </p:sp>
      <p:sp>
        <p:nvSpPr>
          <p:cNvPr id="9" name="正方形/長方形 8"/>
          <p:cNvSpPr/>
          <p:nvPr/>
        </p:nvSpPr>
        <p:spPr>
          <a:xfrm>
            <a:off x="1544994" y="2111514"/>
            <a:ext cx="7972231" cy="707886"/>
          </a:xfrm>
          <a:prstGeom prst="rect">
            <a:avLst/>
          </a:prstGeom>
        </p:spPr>
        <p:txBody>
          <a:bodyPr wrap="square">
            <a:spAutoFit/>
          </a:bodyPr>
          <a:lstStyle/>
          <a:p>
            <a:pPr>
              <a:spcAft>
                <a:spcPts val="0"/>
              </a:spcAft>
            </a:pPr>
            <a:r>
              <a:rPr lang="en-US" altLang="ja-JP" sz="4000" b="1" kern="100" dirty="0" smtClean="0">
                <a:solidFill>
                  <a:srgbClr val="FF0000"/>
                </a:solidFill>
                <a:latin typeface="Calibri" panose="020F0502020204030204" pitchFamily="34" charset="0"/>
                <a:ea typeface="游明朝" panose="02020400000000000000" pitchFamily="18" charset="-128"/>
                <a:cs typeface="Times New Roman" panose="02020603050405020304" pitchFamily="18" charset="0"/>
              </a:rPr>
              <a:t>Bottled water is never ocean friendly</a:t>
            </a:r>
            <a:endParaRPr lang="en-US" altLang="ja-JP" sz="4000" b="1" kern="100" dirty="0">
              <a:solidFill>
                <a:srgbClr val="FF0000"/>
              </a:solidFill>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30129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0" y="0"/>
            <a:ext cx="2295845" cy="752580"/>
          </a:xfrm>
          <a:prstGeom prst="rect">
            <a:avLst/>
          </a:prstGeom>
        </p:spPr>
      </p:pic>
      <p:pic>
        <p:nvPicPr>
          <p:cNvPr id="10" name="図 9"/>
          <p:cNvPicPr>
            <a:picLocks noChangeAspect="1"/>
          </p:cNvPicPr>
          <p:nvPr/>
        </p:nvPicPr>
        <p:blipFill>
          <a:blip r:embed="rId4"/>
          <a:stretch>
            <a:fillRect/>
          </a:stretch>
        </p:blipFill>
        <p:spPr>
          <a:xfrm>
            <a:off x="1364344" y="857542"/>
            <a:ext cx="3990011" cy="3266588"/>
          </a:xfrm>
          <a:prstGeom prst="rect">
            <a:avLst/>
          </a:prstGeom>
        </p:spPr>
      </p:pic>
      <p:pic>
        <p:nvPicPr>
          <p:cNvPr id="11" name="図 10"/>
          <p:cNvPicPr>
            <a:picLocks noChangeAspect="1"/>
          </p:cNvPicPr>
          <p:nvPr/>
        </p:nvPicPr>
        <p:blipFill>
          <a:blip r:embed="rId5"/>
          <a:stretch>
            <a:fillRect/>
          </a:stretch>
        </p:blipFill>
        <p:spPr>
          <a:xfrm>
            <a:off x="6008362" y="391886"/>
            <a:ext cx="4144684" cy="5431481"/>
          </a:xfrm>
          <a:prstGeom prst="rect">
            <a:avLst/>
          </a:prstGeom>
        </p:spPr>
      </p:pic>
    </p:spTree>
    <p:extLst>
      <p:ext uri="{BB962C8B-B14F-4D97-AF65-F5344CB8AC3E}">
        <p14:creationId xmlns:p14="http://schemas.microsoft.com/office/powerpoint/2010/main" val="15230303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9" name="正方形/長方形 8"/>
          <p:cNvSpPr/>
          <p:nvPr/>
        </p:nvSpPr>
        <p:spPr>
          <a:xfrm>
            <a:off x="0" y="708561"/>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Impact: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did I/we accomplish?</a:t>
            </a: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smtClean="0">
              <a:effectLst/>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228599" y="2311450"/>
            <a:ext cx="9027367" cy="1384995"/>
          </a:xfrm>
          <a:prstGeom prst="rect">
            <a:avLst/>
          </a:prstGeom>
        </p:spPr>
        <p:txBody>
          <a:bodyPr wrap="square">
            <a:spAutoFit/>
          </a:bodyPr>
          <a:lstStyle/>
          <a:p>
            <a:r>
              <a:rPr lang="en-US" altLang="ja-JP" sz="2800" dirty="0" smtClean="0">
                <a:solidFill>
                  <a:srgbClr val="000000"/>
                </a:solidFill>
                <a:latin typeface="Calibri" panose="020F0502020204030204" pitchFamily="34" charset="0"/>
              </a:rPr>
              <a:t>How would you evaluate this campaign?</a:t>
            </a:r>
          </a:p>
          <a:p>
            <a:r>
              <a:rPr lang="en-US" altLang="ja-JP" sz="2800" dirty="0" smtClean="0">
                <a:solidFill>
                  <a:srgbClr val="000000"/>
                </a:solidFill>
                <a:latin typeface="Calibri" panose="020F0502020204030204" pitchFamily="34" charset="0"/>
              </a:rPr>
              <a:t>Collect 2 to 3 useful way2 to evaluate this campaign from the article.</a:t>
            </a:r>
          </a:p>
        </p:txBody>
      </p:sp>
      <p:sp>
        <p:nvSpPr>
          <p:cNvPr id="7" name="正方形/長方形 6"/>
          <p:cNvSpPr/>
          <p:nvPr/>
        </p:nvSpPr>
        <p:spPr>
          <a:xfrm>
            <a:off x="723900" y="1425714"/>
            <a:ext cx="10934699" cy="707886"/>
          </a:xfrm>
          <a:prstGeom prst="rect">
            <a:avLst/>
          </a:prstGeom>
        </p:spPr>
        <p:txBody>
          <a:bodyPr wrap="square">
            <a:spAutoFit/>
          </a:bodyPr>
          <a:lstStyle/>
          <a:p>
            <a:pPr algn="ctr">
              <a:spcAft>
                <a:spcPts val="0"/>
              </a:spcAft>
            </a:pPr>
            <a:r>
              <a:rPr lang="en-US" altLang="ja-JP" sz="4000" b="1" kern="100" dirty="0" smtClean="0">
                <a:solidFill>
                  <a:srgbClr val="FF0000"/>
                </a:solidFill>
                <a:latin typeface="Calibri" panose="020F0502020204030204" pitchFamily="34" charset="0"/>
                <a:ea typeface="游明朝" panose="02020400000000000000" pitchFamily="18" charset="-128"/>
                <a:cs typeface="Times New Roman" panose="02020603050405020304" pitchFamily="18" charset="0"/>
              </a:rPr>
              <a:t>Bottled water is never ocean friendly</a:t>
            </a:r>
            <a:endParaRPr lang="en-US" altLang="ja-JP" sz="4000" b="1" kern="100" dirty="0">
              <a:solidFill>
                <a:srgbClr val="FF0000"/>
              </a:solidFill>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847530" y="4143360"/>
            <a:ext cx="9027367" cy="2677656"/>
          </a:xfrm>
          <a:prstGeom prst="rect">
            <a:avLst/>
          </a:prstGeom>
        </p:spPr>
        <p:txBody>
          <a:bodyPr wrap="square">
            <a:spAutoFit/>
          </a:bodyPr>
          <a:lstStyle/>
          <a:p>
            <a:pPr marL="457200" indent="-457200">
              <a:buFontTx/>
              <a:buChar char="-"/>
            </a:pPr>
            <a:r>
              <a:rPr lang="en-US" altLang="ja-JP" sz="2800" dirty="0" smtClean="0">
                <a:solidFill>
                  <a:srgbClr val="000000"/>
                </a:solidFill>
                <a:latin typeface="Calibri" panose="020F0502020204030204" pitchFamily="34" charset="0"/>
              </a:rPr>
              <a:t>Evaluation component 1:</a:t>
            </a:r>
          </a:p>
          <a:p>
            <a:r>
              <a:rPr lang="en-US" altLang="ja-JP" sz="2800" dirty="0" smtClean="0">
                <a:solidFill>
                  <a:srgbClr val="000000"/>
                </a:solidFill>
                <a:latin typeface="Calibri" panose="020F0502020204030204" pitchFamily="34" charset="0"/>
              </a:rPr>
              <a:t> </a:t>
            </a:r>
          </a:p>
          <a:p>
            <a:pPr marL="457200" indent="-457200">
              <a:buFontTx/>
              <a:buChar char="-"/>
            </a:pPr>
            <a:r>
              <a:rPr lang="en-US" altLang="ja-JP" sz="2800" dirty="0" smtClean="0">
                <a:solidFill>
                  <a:srgbClr val="000000"/>
                </a:solidFill>
                <a:latin typeface="Calibri" panose="020F0502020204030204" pitchFamily="34" charset="0"/>
              </a:rPr>
              <a:t>Evaluation component 2:</a:t>
            </a:r>
          </a:p>
          <a:p>
            <a:endParaRPr lang="en-US" altLang="ja-JP" sz="2800" dirty="0" smtClean="0">
              <a:solidFill>
                <a:srgbClr val="000000"/>
              </a:solidFill>
              <a:latin typeface="Calibri" panose="020F0502020204030204" pitchFamily="34" charset="0"/>
            </a:endParaRPr>
          </a:p>
          <a:p>
            <a:pPr marL="457200" indent="-457200">
              <a:buFontTx/>
              <a:buChar char="-"/>
            </a:pPr>
            <a:r>
              <a:rPr lang="en-US" altLang="ja-JP" sz="2800" dirty="0" smtClean="0">
                <a:solidFill>
                  <a:srgbClr val="000000"/>
                </a:solidFill>
                <a:latin typeface="Calibri" panose="020F0502020204030204" pitchFamily="34" charset="0"/>
              </a:rPr>
              <a:t>Evaluation component 3:</a:t>
            </a:r>
          </a:p>
          <a:p>
            <a:pPr marL="457200" indent="-457200">
              <a:buFontTx/>
              <a:buChar char="-"/>
            </a:pPr>
            <a:endParaRPr lang="en-US" altLang="ja-JP" sz="2800" dirty="0"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146367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541687" y="0"/>
            <a:ext cx="2648482"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My hopes…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4544938" y="133175"/>
            <a:ext cx="6517509" cy="954107"/>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Imagine a world where protecting our environment is everyone’s first priority….</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2" name="Picture 4" descr="A Japanese teenager improving their English by talking with a lot of people from different countr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8728" y="1405498"/>
            <a:ext cx="3454587" cy="345458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International teenagers making friends at a conference about environmental issu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1976" y="921404"/>
            <a:ext cx="2468469" cy="246846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An image of a world globe with all of the countries connected by bridges made out of joyful English senten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1789" y="2319898"/>
            <a:ext cx="3472516" cy="3472516"/>
          </a:xfrm>
          <a:prstGeom prst="rect">
            <a:avLst/>
          </a:prstGeom>
          <a:noFill/>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0" y="5903893"/>
            <a:ext cx="6517509" cy="954107"/>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is one way that world would be different from the world we live in now?</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92509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2231895" y="877077"/>
            <a:ext cx="3630431" cy="4982547"/>
          </a:xfrm>
          <a:prstGeom prst="rect">
            <a:avLst/>
          </a:prstGeom>
        </p:spPr>
      </p:pic>
      <p:pic>
        <p:nvPicPr>
          <p:cNvPr id="5" name="図 4"/>
          <p:cNvPicPr>
            <a:picLocks noChangeAspect="1"/>
          </p:cNvPicPr>
          <p:nvPr/>
        </p:nvPicPr>
        <p:blipFill>
          <a:blip r:embed="rId4"/>
          <a:stretch>
            <a:fillRect/>
          </a:stretch>
        </p:blipFill>
        <p:spPr>
          <a:xfrm>
            <a:off x="6757046" y="1352524"/>
            <a:ext cx="3877033" cy="4488439"/>
          </a:xfrm>
          <a:prstGeom prst="rect">
            <a:avLst/>
          </a:prstGeom>
        </p:spPr>
      </p:pic>
      <p:sp>
        <p:nvSpPr>
          <p:cNvPr id="6" name="正方形/長方形 5"/>
          <p:cNvSpPr/>
          <p:nvPr/>
        </p:nvSpPr>
        <p:spPr>
          <a:xfrm>
            <a:off x="0" y="0"/>
            <a:ext cx="4302781"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Review/Homework</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95283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541687" y="0"/>
            <a:ext cx="2648482"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My hopes…</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1" name="正方形/長方形 10"/>
          <p:cNvSpPr/>
          <p:nvPr/>
        </p:nvSpPr>
        <p:spPr>
          <a:xfrm>
            <a:off x="4544938" y="133175"/>
            <a:ext cx="6517509" cy="1384995"/>
          </a:xfrm>
          <a:prstGeom prst="rect">
            <a:avLst/>
          </a:prstGeom>
        </p:spPr>
        <p:txBody>
          <a:bodyPr wrap="square">
            <a:spAutoFit/>
          </a:bodyPr>
          <a:lstStyle/>
          <a:p>
            <a:pPr algn="ctr">
              <a:spcAft>
                <a:spcPts val="0"/>
              </a:spcAft>
            </a:pP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In a </a:t>
            </a:r>
            <a:r>
              <a:rPr lang="en-US" altLang="ja-JP" sz="2800" b="1" kern="100" dirty="0">
                <a:latin typeface="Calibri" panose="020F0502020204030204" pitchFamily="34" charset="0"/>
                <a:ea typeface="游明朝" panose="02020400000000000000" pitchFamily="18" charset="-128"/>
                <a:cs typeface="Times New Roman" panose="02020603050405020304" pitchFamily="18" charset="0"/>
              </a:rPr>
              <a:t>world and society in which everyone lives in harmony with nature and strives to protect the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environment… </a:t>
            </a:r>
            <a:endParaRPr lang="ja-JP" altLang="ja-JP" sz="28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026" name="Picture 2" descr="An image of a world and society in which everyone lives in harmony with nature and strives to protect the environment.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434" y="770964"/>
            <a:ext cx="3820179" cy="3820179"/>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6130008" y="2178423"/>
            <a:ext cx="3251468" cy="707886"/>
          </a:xfrm>
          <a:prstGeom prst="rect">
            <a:avLst/>
          </a:prstGeom>
        </p:spPr>
        <p:txBody>
          <a:bodyPr wrap="non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Pair and Share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0" name="正方形/長方形 9"/>
          <p:cNvSpPr/>
          <p:nvPr/>
        </p:nvSpPr>
        <p:spPr>
          <a:xfrm>
            <a:off x="5074023" y="3621741"/>
            <a:ext cx="5867898" cy="1323439"/>
          </a:xfrm>
          <a:prstGeom prst="rect">
            <a:avLst/>
          </a:prstGeom>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Share your partners ideas with the group</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2" name="正方形/長方形 11"/>
          <p:cNvSpPr/>
          <p:nvPr/>
        </p:nvSpPr>
        <p:spPr>
          <a:xfrm>
            <a:off x="0" y="6150114"/>
            <a:ext cx="5056094" cy="707886"/>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A successful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3" name="正方形/長方形 12"/>
          <p:cNvSpPr/>
          <p:nvPr/>
        </p:nvSpPr>
        <p:spPr>
          <a:xfrm>
            <a:off x="5773272" y="6150114"/>
            <a:ext cx="6418728" cy="707886"/>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starts with an image of hope!</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31722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1"/>
          <p:cNvPicPr>
            <a:picLocks noChangeAspect="1"/>
          </p:cNvPicPr>
          <p:nvPr/>
        </p:nvPicPr>
        <p:blipFill>
          <a:blip r:embed="rId3"/>
          <a:stretch>
            <a:fillRect/>
          </a:stretch>
        </p:blipFill>
        <p:spPr>
          <a:xfrm>
            <a:off x="155649" y="233788"/>
            <a:ext cx="6306430" cy="6477904"/>
          </a:xfrm>
          <a:prstGeom prst="rect">
            <a:avLst/>
          </a:prstGeom>
          <a:ln>
            <a:noFill/>
          </a:ln>
          <a:effectLst>
            <a:outerShdw blurRad="190500" algn="tl" rotWithShape="0">
              <a:srgbClr val="000000">
                <a:alpha val="70000"/>
              </a:srgbClr>
            </a:outerShdw>
          </a:effectLst>
        </p:spPr>
      </p:pic>
      <p:cxnSp>
        <p:nvCxnSpPr>
          <p:cNvPr id="7" name="直線コネクタ 6"/>
          <p:cNvCxnSpPr/>
          <p:nvPr/>
        </p:nvCxnSpPr>
        <p:spPr>
          <a:xfrm flipV="1">
            <a:off x="1425039" y="498765"/>
            <a:ext cx="4275117" cy="498762"/>
          </a:xfrm>
          <a:prstGeom prst="line">
            <a:avLst/>
          </a:prstGeom>
        </p:spPr>
        <p:style>
          <a:lnRef idx="3">
            <a:schemeClr val="dk1"/>
          </a:lnRef>
          <a:fillRef idx="0">
            <a:schemeClr val="dk1"/>
          </a:fillRef>
          <a:effectRef idx="2">
            <a:schemeClr val="dk1"/>
          </a:effectRef>
          <a:fontRef idx="minor">
            <a:schemeClr val="tx1"/>
          </a:fontRef>
        </p:style>
      </p:cxnSp>
      <p:cxnSp>
        <p:nvCxnSpPr>
          <p:cNvPr id="8" name="直線コネクタ 7"/>
          <p:cNvCxnSpPr/>
          <p:nvPr/>
        </p:nvCxnSpPr>
        <p:spPr>
          <a:xfrm>
            <a:off x="1068779" y="1900052"/>
            <a:ext cx="4583876" cy="1508166"/>
          </a:xfrm>
          <a:prstGeom prst="line">
            <a:avLst/>
          </a:prstGeom>
        </p:spPr>
        <p:style>
          <a:lnRef idx="3">
            <a:schemeClr val="dk1"/>
          </a:lnRef>
          <a:fillRef idx="0">
            <a:schemeClr val="dk1"/>
          </a:fillRef>
          <a:effectRef idx="2">
            <a:schemeClr val="dk1"/>
          </a:effectRef>
          <a:fontRef idx="minor">
            <a:schemeClr val="tx1"/>
          </a:fontRef>
        </p:style>
      </p:cxnSp>
      <p:grpSp>
        <p:nvGrpSpPr>
          <p:cNvPr id="17" name="グループ化 16"/>
          <p:cNvGrpSpPr/>
          <p:nvPr/>
        </p:nvGrpSpPr>
        <p:grpSpPr>
          <a:xfrm>
            <a:off x="5685509" y="460842"/>
            <a:ext cx="3476420" cy="2963676"/>
            <a:chOff x="5685509" y="460842"/>
            <a:chExt cx="3476420" cy="2963676"/>
          </a:xfrm>
        </p:grpSpPr>
        <p:pic>
          <p:nvPicPr>
            <p:cNvPr id="9" name="図 8"/>
            <p:cNvPicPr/>
            <p:nvPr/>
          </p:nvPicPr>
          <p:blipFill>
            <a:blip r:embed="rId4" cstate="print">
              <a:extLst>
                <a:ext uri="{28A0092B-C50C-407E-A947-70E740481C1C}">
                  <a14:useLocalDpi xmlns:a14="http://schemas.microsoft.com/office/drawing/2010/main" val="0"/>
                </a:ext>
              </a:extLst>
            </a:blip>
            <a:stretch>
              <a:fillRect/>
            </a:stretch>
          </p:blipFill>
          <p:spPr>
            <a:xfrm>
              <a:off x="5685509" y="460842"/>
              <a:ext cx="3476420" cy="2963676"/>
            </a:xfrm>
            <a:prstGeom prst="rect">
              <a:avLst/>
            </a:prstGeom>
            <a:ln>
              <a:noFill/>
            </a:ln>
            <a:effectLst>
              <a:outerShdw blurRad="190500" algn="tl" rotWithShape="0">
                <a:srgbClr val="000000">
                  <a:alpha val="70000"/>
                </a:srgbClr>
              </a:outerShdw>
            </a:effectLst>
          </p:spPr>
        </p:pic>
        <p:sp>
          <p:nvSpPr>
            <p:cNvPr id="13" name="正方形/長方形 12"/>
            <p:cNvSpPr/>
            <p:nvPr/>
          </p:nvSpPr>
          <p:spPr>
            <a:xfrm>
              <a:off x="7600209" y="1223158"/>
              <a:ext cx="665017" cy="3206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6481949" y="1993075"/>
              <a:ext cx="665017" cy="3206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55135" y="1909947"/>
              <a:ext cx="310736" cy="203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7503227" y="2527465"/>
              <a:ext cx="665017" cy="3206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正方形/長方形 17"/>
          <p:cNvSpPr/>
          <p:nvPr/>
        </p:nvSpPr>
        <p:spPr>
          <a:xfrm>
            <a:off x="6619583" y="3698464"/>
            <a:ext cx="4386137" cy="646331"/>
          </a:xfrm>
          <a:prstGeom prst="rect">
            <a:avLst/>
          </a:prstGeom>
        </p:spPr>
        <p:txBody>
          <a:bodyPr wrap="none">
            <a:spAutoFit/>
          </a:bodyPr>
          <a:lstStyle/>
          <a:p>
            <a:pPr algn="ctr">
              <a:spcAft>
                <a:spcPts val="0"/>
              </a:spcAft>
            </a:pP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1) A_______________</a:t>
            </a:r>
            <a:endParaRPr lang="ja-JP" altLang="ja-JP" sz="3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9" name="正方形/長方形 18"/>
          <p:cNvSpPr/>
          <p:nvPr/>
        </p:nvSpPr>
        <p:spPr>
          <a:xfrm>
            <a:off x="6629479" y="4444630"/>
            <a:ext cx="4386137" cy="646331"/>
          </a:xfrm>
          <a:prstGeom prst="rect">
            <a:avLst/>
          </a:prstGeom>
        </p:spPr>
        <p:txBody>
          <a:bodyPr wrap="none">
            <a:spAutoFit/>
          </a:bodyPr>
          <a:lstStyle/>
          <a:p>
            <a:pPr algn="ctr">
              <a:spcAft>
                <a:spcPts val="0"/>
              </a:spcAft>
            </a:pPr>
            <a:r>
              <a:rPr lang="en-US" altLang="ja-JP" sz="3600" b="1" kern="100" dirty="0">
                <a:latin typeface="Calibri" panose="020F0502020204030204" pitchFamily="34" charset="0"/>
                <a:ea typeface="游明朝" panose="02020400000000000000" pitchFamily="18" charset="-128"/>
                <a:cs typeface="Times New Roman" panose="02020603050405020304" pitchFamily="18" charset="0"/>
              </a:rPr>
              <a:t>2</a:t>
            </a: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 A_______________</a:t>
            </a:r>
            <a:endParaRPr lang="ja-JP" altLang="ja-JP" sz="3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0" name="正方形/長方形 19"/>
          <p:cNvSpPr/>
          <p:nvPr/>
        </p:nvSpPr>
        <p:spPr>
          <a:xfrm>
            <a:off x="6657809" y="5167045"/>
            <a:ext cx="4349269" cy="646331"/>
          </a:xfrm>
          <a:prstGeom prst="rect">
            <a:avLst/>
          </a:prstGeom>
        </p:spPr>
        <p:txBody>
          <a:bodyPr wrap="none">
            <a:spAutoFit/>
          </a:bodyPr>
          <a:lstStyle/>
          <a:p>
            <a:pPr algn="ctr">
              <a:spcAft>
                <a:spcPts val="0"/>
              </a:spcAft>
            </a:pP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3) </a:t>
            </a:r>
            <a:r>
              <a:rPr lang="en-US" altLang="ja-JP" sz="3600" b="1" kern="100" dirty="0">
                <a:latin typeface="Calibri" panose="020F0502020204030204" pitchFamily="34" charset="0"/>
                <a:ea typeface="游明朝" panose="02020400000000000000" pitchFamily="18" charset="-128"/>
                <a:cs typeface="Times New Roman" panose="02020603050405020304" pitchFamily="18" charset="0"/>
              </a:rPr>
              <a:t>C</a:t>
            </a: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_______________</a:t>
            </a:r>
            <a:endParaRPr lang="ja-JP" altLang="ja-JP" sz="3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1" name="正方形/長方形 20"/>
          <p:cNvSpPr/>
          <p:nvPr/>
        </p:nvSpPr>
        <p:spPr>
          <a:xfrm>
            <a:off x="6653572" y="5948837"/>
            <a:ext cx="4330033" cy="646331"/>
          </a:xfrm>
          <a:prstGeom prst="rect">
            <a:avLst/>
          </a:prstGeom>
        </p:spPr>
        <p:txBody>
          <a:bodyPr wrap="none">
            <a:spAutoFit/>
          </a:bodyPr>
          <a:lstStyle/>
          <a:p>
            <a:pPr algn="ctr">
              <a:spcAft>
                <a:spcPts val="0"/>
              </a:spcAft>
            </a:pPr>
            <a:r>
              <a:rPr lang="en-US" altLang="ja-JP" sz="3600" b="1" kern="100" dirty="0">
                <a:latin typeface="Calibri" panose="020F0502020204030204" pitchFamily="34" charset="0"/>
                <a:ea typeface="游明朝" panose="02020400000000000000" pitchFamily="18" charset="-128"/>
                <a:cs typeface="Times New Roman" panose="02020603050405020304" pitchFamily="18" charset="0"/>
              </a:rPr>
              <a:t>4</a:t>
            </a:r>
            <a:r>
              <a:rPr lang="en-US" altLang="ja-JP" sz="3600" b="1" kern="100" dirty="0" smtClean="0">
                <a:latin typeface="Calibri" panose="020F0502020204030204" pitchFamily="34" charset="0"/>
                <a:ea typeface="游明朝" panose="02020400000000000000" pitchFamily="18" charset="-128"/>
                <a:cs typeface="Times New Roman" panose="02020603050405020304" pitchFamily="18" charset="0"/>
              </a:rPr>
              <a:t>) E_______________</a:t>
            </a:r>
            <a:endParaRPr lang="ja-JP" altLang="ja-JP" sz="36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67347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正方形/長方形 4"/>
          <p:cNvSpPr/>
          <p:nvPr/>
        </p:nvSpPr>
        <p:spPr>
          <a:xfrm>
            <a:off x="0" y="718458"/>
            <a:ext cx="12192000" cy="846386"/>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00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Passion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why this? </a:t>
            </a:r>
            <a:r>
              <a:rPr lang="en-US" altLang="ja-JP" sz="2800" b="1" kern="100" dirty="0">
                <a:latin typeface="Calibri" panose="020F0502020204030204" pitchFamily="34" charset="0"/>
                <a:ea typeface="游明朝" panose="02020400000000000000" pitchFamily="18" charset="-128"/>
                <a:cs typeface="Times New Roman" panose="02020603050405020304" pitchFamily="18" charset="0"/>
              </a:rPr>
              <a:t>w</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hy now?</a:t>
            </a:r>
          </a:p>
          <a:p>
            <a:pPr>
              <a:spcAft>
                <a:spcPts val="0"/>
              </a:spcAft>
            </a:pPr>
            <a:endParaRPr lang="en-US" altLang="ja-JP" sz="9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6" name="正方形/長方形 5"/>
          <p:cNvSpPr/>
          <p:nvPr/>
        </p:nvSpPr>
        <p:spPr>
          <a:xfrm>
            <a:off x="0" y="1553029"/>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7" name="正方形/長方形 6"/>
          <p:cNvSpPr/>
          <p:nvPr/>
        </p:nvSpPr>
        <p:spPr>
          <a:xfrm>
            <a:off x="0" y="2881087"/>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B05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can I do (really do)?</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0" y="4222323"/>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0070C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Connection</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who else around me cares about this?</a:t>
            </a: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sp>
        <p:nvSpPr>
          <p:cNvPr id="9" name="正方形/長方形 8"/>
          <p:cNvSpPr/>
          <p:nvPr/>
        </p:nvSpPr>
        <p:spPr>
          <a:xfrm>
            <a:off x="0" y="5534561"/>
            <a:ext cx="12192000" cy="1323439"/>
          </a:xfrm>
          <a:prstGeom prst="rect">
            <a:avLst/>
          </a:prstGeom>
          <a:ln w="6350">
            <a:solidFill>
              <a:schemeClr val="tx1"/>
            </a:solidFill>
          </a:ln>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Evaluate: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impact did I/we have?</a:t>
            </a:r>
          </a:p>
          <a:p>
            <a:pPr>
              <a:spcAft>
                <a:spcPts val="0"/>
              </a:spcAft>
            </a:pPr>
            <a:endParaRPr lang="en-US" altLang="ja-JP" sz="4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67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additive="base">
                                        <p:cTn id="31"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1" y="-1"/>
            <a:ext cx="12180357" cy="823965"/>
          </a:xfrm>
          <a:prstGeom prst="rect">
            <a:avLst/>
          </a:prstGeom>
        </p:spPr>
      </p:pic>
      <p:sp>
        <p:nvSpPr>
          <p:cNvPr id="5" name="正方形/長方形 4"/>
          <p:cNvSpPr/>
          <p:nvPr/>
        </p:nvSpPr>
        <p:spPr>
          <a:xfrm>
            <a:off x="3769153" y="1177817"/>
            <a:ext cx="3844963" cy="1200329"/>
          </a:xfrm>
          <a:prstGeom prst="rect">
            <a:avLst/>
          </a:prstGeom>
        </p:spPr>
        <p:txBody>
          <a:bodyPr wrap="none">
            <a:spAutoFit/>
          </a:bodyPr>
          <a:lstStyle/>
          <a:p>
            <a:pPr>
              <a:spcAft>
                <a:spcPts val="0"/>
              </a:spcAft>
            </a:pPr>
            <a:r>
              <a:rPr lang="en-US" altLang="ja-JP" sz="7200" b="1" kern="100" dirty="0" smtClean="0">
                <a:latin typeface="Calibri" panose="020F0502020204030204" pitchFamily="34" charset="0"/>
                <a:ea typeface="游明朝" panose="02020400000000000000" pitchFamily="18" charset="-128"/>
                <a:cs typeface="Times New Roman" panose="02020603050405020304" pitchFamily="18" charset="0"/>
              </a:rPr>
              <a:t>why you?</a:t>
            </a:r>
            <a:endParaRPr lang="en-US" altLang="ja-JP" sz="72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6" name="正方形/長方形 5"/>
          <p:cNvSpPr/>
          <p:nvPr/>
        </p:nvSpPr>
        <p:spPr>
          <a:xfrm>
            <a:off x="565405" y="5768203"/>
            <a:ext cx="10491270" cy="1200329"/>
          </a:xfrm>
          <a:prstGeom prst="rect">
            <a:avLst/>
          </a:prstGeom>
        </p:spPr>
        <p:txBody>
          <a:bodyPr wrap="none">
            <a:spAutoFit/>
          </a:bodyPr>
          <a:lstStyle/>
          <a:p>
            <a:pPr>
              <a:spcAft>
                <a:spcPts val="0"/>
              </a:spcAft>
            </a:pPr>
            <a:r>
              <a:rPr lang="en-US" altLang="ja-JP" sz="7200" b="1" kern="100" dirty="0" smtClean="0">
                <a:latin typeface="Calibri" panose="020F0502020204030204" pitchFamily="34" charset="0"/>
                <a:ea typeface="游明朝" panose="02020400000000000000" pitchFamily="18" charset="-128"/>
                <a:cs typeface="Times New Roman" panose="02020603050405020304" pitchFamily="18" charset="0"/>
              </a:rPr>
              <a:t>It is OK to make it personal</a:t>
            </a:r>
            <a:endParaRPr lang="en-US" altLang="ja-JP" sz="7200" b="1" kern="100" dirty="0">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59591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702129"/>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6"/>
          <p:cNvSpPr/>
          <p:nvPr/>
        </p:nvSpPr>
        <p:spPr>
          <a:xfrm>
            <a:off x="816417" y="1447214"/>
            <a:ext cx="9826729" cy="830997"/>
          </a:xfrm>
          <a:prstGeom prst="rect">
            <a:avLst/>
          </a:prstGeom>
        </p:spPr>
        <p:txBody>
          <a:bodyPr wrap="none">
            <a:spAutoFit/>
          </a:bodyPr>
          <a:lstStyle/>
          <a:p>
            <a:pPr>
              <a:spcAft>
                <a:spcPts val="0"/>
              </a:spcAft>
            </a:pPr>
            <a:r>
              <a:rPr lang="en-US" altLang="ja-JP" sz="4800" b="1" kern="100" dirty="0" smtClean="0">
                <a:latin typeface="Calibri" panose="020F0502020204030204" pitchFamily="34" charset="0"/>
                <a:ea typeface="游明朝" panose="02020400000000000000" pitchFamily="18" charset="-128"/>
                <a:cs typeface="Times New Roman" panose="02020603050405020304" pitchFamily="18" charset="0"/>
              </a:rPr>
              <a:t>When I think of the ocean, I think of…</a:t>
            </a:r>
            <a:endParaRPr lang="en-US" altLang="ja-JP" sz="48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3" name="正方形/長方形 7"/>
          <p:cNvSpPr/>
          <p:nvPr/>
        </p:nvSpPr>
        <p:spPr>
          <a:xfrm>
            <a:off x="1152593" y="5534561"/>
            <a:ext cx="9667807" cy="1323439"/>
          </a:xfrm>
          <a:prstGeom prst="rect">
            <a:avLst/>
          </a:prstGeom>
        </p:spPr>
        <p:txBody>
          <a:bodyPr wrap="square">
            <a:spAutoFit/>
          </a:bodyPr>
          <a:lstStyle/>
          <a:p>
            <a:pPr algn="ctr"/>
            <a:r>
              <a:rPr lang="en-US" altLang="ja-JP" sz="4000" dirty="0">
                <a:latin typeface="Calibri" panose="020F0502020204030204" pitchFamily="34" charset="0"/>
                <a:cs typeface="Calibri" panose="020F0502020204030204" pitchFamily="34" charset="0"/>
              </a:rPr>
              <a:t>Help people connect things that they value to the problem you are trying to solve</a:t>
            </a:r>
            <a:endParaRPr lang="ja-JP" altLang="en-US" sz="4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0900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702129"/>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p:cNvPicPr>
            <a:picLocks noChangeAspect="1"/>
          </p:cNvPicPr>
          <p:nvPr/>
        </p:nvPicPr>
        <p:blipFill>
          <a:blip r:embed="rId5"/>
          <a:stretch>
            <a:fillRect/>
          </a:stretch>
        </p:blipFill>
        <p:spPr>
          <a:xfrm>
            <a:off x="3967278" y="950259"/>
            <a:ext cx="3468809" cy="3406588"/>
          </a:xfrm>
          <a:prstGeom prst="rect">
            <a:avLst/>
          </a:prstGeom>
        </p:spPr>
      </p:pic>
      <p:pic>
        <p:nvPicPr>
          <p:cNvPr id="7" name="図 6"/>
          <p:cNvPicPr>
            <a:picLocks noChangeAspect="1"/>
          </p:cNvPicPr>
          <p:nvPr/>
        </p:nvPicPr>
        <p:blipFill>
          <a:blip r:embed="rId6"/>
          <a:stretch>
            <a:fillRect/>
          </a:stretch>
        </p:blipFill>
        <p:spPr>
          <a:xfrm>
            <a:off x="8309837" y="908635"/>
            <a:ext cx="3487718" cy="2958333"/>
          </a:xfrm>
          <a:prstGeom prst="rect">
            <a:avLst/>
          </a:prstGeom>
        </p:spPr>
      </p:pic>
    </p:spTree>
    <p:extLst>
      <p:ext uri="{BB962C8B-B14F-4D97-AF65-F5344CB8AC3E}">
        <p14:creationId xmlns:p14="http://schemas.microsoft.com/office/powerpoint/2010/main" val="3965651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 y="0"/>
            <a:ext cx="12192000" cy="707886"/>
          </a:xfrm>
          <a:prstGeom prst="rect">
            <a:avLst/>
          </a:prstGeom>
          <a:ln w="6350">
            <a:solidFill>
              <a:schemeClr val="tx1"/>
            </a:solidFill>
          </a:ln>
        </p:spPr>
        <p:txBody>
          <a:bodyPr wrap="square">
            <a:spAutoFit/>
          </a:bodyPr>
          <a:lstStyle/>
          <a:p>
            <a:pPr algn="ct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What makes a good CAMPAIGN…</a:t>
            </a:r>
            <a:endParaRPr lang="ja-JP" alt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正方形/長方形 5"/>
          <p:cNvSpPr/>
          <p:nvPr/>
        </p:nvSpPr>
        <p:spPr>
          <a:xfrm>
            <a:off x="0" y="610136"/>
            <a:ext cx="12192000" cy="6247864"/>
          </a:xfrm>
          <a:prstGeom prst="rect">
            <a:avLst/>
          </a:prstGeom>
          <a:ln w="6350">
            <a:solidFill>
              <a:schemeClr val="tx1"/>
            </a:solidFill>
          </a:ln>
        </p:spPr>
        <p:txBody>
          <a:bodyPr wrap="square">
            <a:spAutoFit/>
          </a:bodyPr>
          <a:lstStyle/>
          <a:p>
            <a:pPr>
              <a:spcAft>
                <a:spcPts val="0"/>
              </a:spcAft>
            </a:pPr>
            <a:r>
              <a:rPr lang="en-US" altLang="ja-JP" sz="4000" b="1" kern="100" dirty="0" smtClean="0">
                <a:solidFill>
                  <a:srgbClr val="FFFF00"/>
                </a:solidFill>
                <a:effectLst>
                  <a:outerShdw blurRad="38100" dist="38100" dir="2700000" algn="tl">
                    <a:srgbClr val="000000">
                      <a:alpha val="43137"/>
                    </a:srgbClr>
                  </a:outerShdw>
                </a:effectLst>
                <a:latin typeface="Calibri" panose="020F0502020204030204" pitchFamily="34" charset="0"/>
                <a:ea typeface="游明朝" panose="02020400000000000000" pitchFamily="18" charset="-128"/>
                <a:cs typeface="Times New Roman" panose="02020603050405020304" pitchFamily="18" charset="0"/>
              </a:rPr>
              <a:t>Awareness</a:t>
            </a: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 </a:t>
            </a:r>
            <a:r>
              <a:rPr lang="en-US" altLang="ja-JP" sz="2800" b="1" kern="100" dirty="0" smtClean="0">
                <a:latin typeface="Calibri" panose="020F0502020204030204" pitchFamily="34" charset="0"/>
                <a:ea typeface="游明朝" panose="02020400000000000000" pitchFamily="18" charset="-128"/>
                <a:cs typeface="Times New Roman" panose="02020603050405020304" pitchFamily="18" charset="0"/>
              </a:rPr>
              <a:t>what does the problem have to do with me and my life?</a:t>
            </a: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kern="100" dirty="0" smtClean="0">
              <a:latin typeface="游明朝" panose="02020400000000000000" pitchFamily="18" charset="-128"/>
              <a:ea typeface="游明朝" panose="02020400000000000000" pitchFamily="18" charset="-128"/>
              <a:cs typeface="Times New Roman" panose="02020603050405020304" pitchFamily="18" charset="0"/>
            </a:endParaRPr>
          </a:p>
          <a:p>
            <a:pPr>
              <a:spcAft>
                <a:spcPts val="0"/>
              </a:spcAft>
            </a:pPr>
            <a:endParaRPr lang="en-US" altLang="ja-JP" sz="2000" b="1" kern="100" dirty="0">
              <a:effectLst/>
              <a:latin typeface="Calibri" panose="020F0502020204030204" pitchFamily="34" charset="0"/>
              <a:ea typeface="游明朝" panose="02020400000000000000" pitchFamily="18" charset="-128"/>
              <a:cs typeface="Times New Roman" panose="02020603050405020304" pitchFamily="18" charset="0"/>
            </a:endParaRPr>
          </a:p>
        </p:txBody>
      </p:sp>
      <p:pic>
        <p:nvPicPr>
          <p:cNvPr id="10"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26170" y="1"/>
            <a:ext cx="965830" cy="7257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オリジナルコンパクトバッグがオンラインにて販売再開！マイバッグのあるライフスタイルを！ | Foods | 三越伊勢丹オンラインストア【公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0" y="0"/>
            <a:ext cx="957313" cy="725714"/>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188888" y="1285850"/>
            <a:ext cx="10335677" cy="707886"/>
          </a:xfrm>
          <a:prstGeom prst="rect">
            <a:avLst/>
          </a:prstGeom>
        </p:spPr>
        <p:txBody>
          <a:bodyPr wrap="square">
            <a:spAutoFit/>
          </a:bodyPr>
          <a:lstStyle/>
          <a:p>
            <a:pPr>
              <a:spcAft>
                <a:spcPts val="0"/>
              </a:spcAft>
            </a:pPr>
            <a:r>
              <a:rPr lang="en-US" altLang="ja-JP" sz="4000" b="1" kern="100" dirty="0" smtClean="0">
                <a:latin typeface="Calibri" panose="020F0502020204030204" pitchFamily="34" charset="0"/>
                <a:ea typeface="游明朝" panose="02020400000000000000" pitchFamily="18" charset="-128"/>
                <a:cs typeface="Times New Roman" panose="02020603050405020304" pitchFamily="18" charset="0"/>
              </a:rPr>
              <a:t>Things that damage the ocean:</a:t>
            </a:r>
            <a:endParaRPr lang="en-US" altLang="ja-JP" sz="4000" b="1" kern="100" dirty="0">
              <a:latin typeface="Calibri" panose="020F0502020204030204" pitchFamily="34" charset="0"/>
              <a:ea typeface="游明朝" panose="02020400000000000000" pitchFamily="18" charset="-128"/>
              <a:cs typeface="Times New Roman" panose="02020603050405020304" pitchFamily="18" charset="0"/>
            </a:endParaRPr>
          </a:p>
        </p:txBody>
      </p:sp>
      <p:sp>
        <p:nvSpPr>
          <p:cNvPr id="8" name="正方形/長方形 7"/>
          <p:cNvSpPr/>
          <p:nvPr/>
        </p:nvSpPr>
        <p:spPr>
          <a:xfrm>
            <a:off x="0" y="5619726"/>
            <a:ext cx="12192000" cy="646331"/>
          </a:xfrm>
          <a:prstGeom prst="rect">
            <a:avLst/>
          </a:prstGeom>
        </p:spPr>
        <p:txBody>
          <a:bodyPr wrap="square">
            <a:spAutoFit/>
          </a:bodyPr>
          <a:lstStyle/>
          <a:p>
            <a:pPr algn="ctr"/>
            <a:r>
              <a:rPr lang="en-US" altLang="ja-JP" sz="3600" dirty="0" smtClean="0">
                <a:latin typeface="Calibri" panose="020F0502020204030204" pitchFamily="34" charset="0"/>
                <a:cs typeface="Calibri" panose="020F0502020204030204" pitchFamily="34" charset="0"/>
              </a:rPr>
              <a:t>Give people knowledge to be able to see that there is a problem</a:t>
            </a:r>
            <a:endParaRPr lang="ja-JP" altLang="en-US" sz="3600" dirty="0">
              <a:latin typeface="Calibri" panose="020F0502020204030204" pitchFamily="34" charset="0"/>
              <a:cs typeface="Calibri" panose="020F0502020204030204" pitchFamily="34" charset="0"/>
            </a:endParaRPr>
          </a:p>
        </p:txBody>
      </p:sp>
      <p:sp>
        <p:nvSpPr>
          <p:cNvPr id="9" name="正方形/長方形 8"/>
          <p:cNvSpPr/>
          <p:nvPr/>
        </p:nvSpPr>
        <p:spPr>
          <a:xfrm>
            <a:off x="0" y="6150114"/>
            <a:ext cx="12191999" cy="707886"/>
          </a:xfrm>
          <a:prstGeom prst="rect">
            <a:avLst/>
          </a:prstGeom>
        </p:spPr>
        <p:txBody>
          <a:bodyPr wrap="square">
            <a:spAutoFit/>
          </a:bodyPr>
          <a:lstStyle/>
          <a:p>
            <a:pPr algn="ctr">
              <a:spcAft>
                <a:spcPts val="0"/>
              </a:spcAft>
            </a:pPr>
            <a:r>
              <a:rPr lang="en-US" altLang="ja-JP" sz="4000" b="1" kern="100" dirty="0" smtClean="0">
                <a:solidFill>
                  <a:srgbClr val="FF0000"/>
                </a:solidFill>
                <a:latin typeface="Calibri" panose="020F0502020204030204" pitchFamily="34" charset="0"/>
                <a:ea typeface="游明朝" panose="02020400000000000000" pitchFamily="18" charset="-128"/>
                <a:cs typeface="Times New Roman" panose="02020603050405020304" pitchFamily="18" charset="0"/>
              </a:rPr>
              <a:t>Example: Bottled water is never ocean friendly</a:t>
            </a:r>
            <a:endParaRPr lang="en-US" altLang="ja-JP" sz="4000" b="1" kern="100" dirty="0">
              <a:solidFill>
                <a:srgbClr val="FF0000"/>
              </a:solidFill>
              <a:latin typeface="Calibri" panose="020F0502020204030204" pitchFamily="34"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98014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90286ece-3401-40b2-947c-ada724745e6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F3AF6C67C901574F938FC8AE86CBDDFB" ma:contentTypeVersion="16" ma:contentTypeDescription="新しいドキュメントを作成します。" ma:contentTypeScope="" ma:versionID="f3059a875c6e444591607c12f1f155e8">
  <xsd:schema xmlns:xsd="http://www.w3.org/2001/XMLSchema" xmlns:xs="http://www.w3.org/2001/XMLSchema" xmlns:p="http://schemas.microsoft.com/office/2006/metadata/properties" xmlns:ns3="90286ece-3401-40b2-947c-ada724745e63" xmlns:ns4="196b7904-56c9-4ef3-9104-5f0c9d8cdcd4" targetNamespace="http://schemas.microsoft.com/office/2006/metadata/properties" ma:root="true" ma:fieldsID="4ca917c12d6433a1291da0424580b97d" ns3:_="" ns4:_="">
    <xsd:import namespace="90286ece-3401-40b2-947c-ada724745e63"/>
    <xsd:import namespace="196b7904-56c9-4ef3-9104-5f0c9d8cdcd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286ece-3401-40b2-947c-ada724745e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_activity" ma:index="12" nillable="true" ma:displayName="_activity" ma:hidden="true" ma:internalName="_activity">
      <xsd:simpleType>
        <xsd:restriction base="dms:Note"/>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SystemTags" ma:index="22" nillable="true" ma:displayName="MediaServiceSystemTags" ma:hidden="true" ma:internalName="MediaServiceSystemTag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6b7904-56c9-4ef3-9104-5f0c9d8cdcd4" elementFormDefault="qualified">
    <xsd:import namespace="http://schemas.microsoft.com/office/2006/documentManagement/types"/>
    <xsd:import namespace="http://schemas.microsoft.com/office/infopath/2007/PartnerControls"/>
    <xsd:element name="SharedWithUsers" ma:index="17"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共有相手の詳細情報" ma:internalName="SharedWithDetails" ma:readOnly="true">
      <xsd:simpleType>
        <xsd:restriction base="dms:Note">
          <xsd:maxLength value="255"/>
        </xsd:restriction>
      </xsd:simpleType>
    </xsd:element>
    <xsd:element name="SharingHintHash" ma:index="19"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8E029F-5032-46AB-A55C-1D77690C3DC6}">
  <ds:schemaRefs>
    <ds:schemaRef ds:uri="http://purl.org/dc/terms/"/>
    <ds:schemaRef ds:uri="http://schemas.openxmlformats.org/package/2006/metadata/core-properties"/>
    <ds:schemaRef ds:uri="http://purl.org/dc/dcmitype/"/>
    <ds:schemaRef ds:uri="http://schemas.microsoft.com/office/infopath/2007/PartnerControls"/>
    <ds:schemaRef ds:uri="90286ece-3401-40b2-947c-ada724745e63"/>
    <ds:schemaRef ds:uri="http://purl.org/dc/elements/1.1/"/>
    <ds:schemaRef ds:uri="http://schemas.microsoft.com/office/2006/documentManagement/types"/>
    <ds:schemaRef ds:uri="196b7904-56c9-4ef3-9104-5f0c9d8cdcd4"/>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49B9AB5-1FE4-4348-B8A5-CFD3FC98D6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286ece-3401-40b2-947c-ada724745e63"/>
    <ds:schemaRef ds:uri="196b7904-56c9-4ef3-9104-5f0c9d8cdc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1F11B3-0AF8-4F54-AA00-87DF38959E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751</TotalTime>
  <Words>3189</Words>
  <Application>Microsoft Office PowerPoint</Application>
  <PresentationFormat>ワイド画面</PresentationFormat>
  <Paragraphs>371</Paragraphs>
  <Slides>20</Slides>
  <Notes>20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20</vt:i4>
      </vt:variant>
    </vt:vector>
  </HeadingPairs>
  <TitlesOfParts>
    <vt:vector size="28" baseType="lpstr">
      <vt:lpstr>游ゴシック</vt:lpstr>
      <vt:lpstr>游ゴシック Light</vt:lpstr>
      <vt:lpstr>游明朝</vt:lpstr>
      <vt:lpstr>Arial</vt:lpstr>
      <vt:lpstr>Arial Black</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ケヴィン・スタイン</dc:creator>
  <cp:lastModifiedBy>ケヴィン・スタイン</cp:lastModifiedBy>
  <cp:revision>74</cp:revision>
  <dcterms:created xsi:type="dcterms:W3CDTF">2024-11-26T02:47:22Z</dcterms:created>
  <dcterms:modified xsi:type="dcterms:W3CDTF">2025-03-05T01:50:36Z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0x010100F3AF6C67C901574F938FC8AE86CBDDFB</vt:lpwstr>
  </property>
</Properties>
</file>